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21.xml" ContentType="application/vnd.openxmlformats-officedocument.presentationml.notesSlide+xml"/>
  <Override PartName="/ppt/notesSlides/notesSlide11.xml" ContentType="application/vnd.openxmlformats-officedocument.presentationml.notesSlide+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8.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19.xml" ContentType="application/vnd.openxmlformats-officedocument.presentationml.notesSlide+xml"/>
  <Override PartName="/ppt/notesSlides/notesSlide9.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22.xml" ContentType="application/vnd.openxmlformats-officedocument.presentationml.notesSlide+xml"/>
  <Override PartName="/ppt/notesSlides/notesSlide10.xml" ContentType="application/vnd.openxmlformats-officedocument.presentationml.notesSlide+xml"/>
  <Override PartName="/ppt/notesSlides/notesSlide17.xml" ContentType="application/vnd.openxmlformats-officedocument.presentationml.notesSlide+xml"/>
  <Override PartName="/ppt/notesSlides/notesSlide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20.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61" r:id="rId3"/>
    <p:sldId id="263" r:id="rId4"/>
    <p:sldId id="336" r:id="rId5"/>
    <p:sldId id="303" r:id="rId6"/>
    <p:sldId id="304" r:id="rId7"/>
    <p:sldId id="323" r:id="rId8"/>
    <p:sldId id="324" r:id="rId9"/>
    <p:sldId id="325" r:id="rId10"/>
    <p:sldId id="326" r:id="rId11"/>
    <p:sldId id="327" r:id="rId12"/>
    <p:sldId id="328" r:id="rId13"/>
    <p:sldId id="267" r:id="rId14"/>
    <p:sldId id="321" r:id="rId15"/>
    <p:sldId id="334" r:id="rId16"/>
    <p:sldId id="350" r:id="rId17"/>
    <p:sldId id="351" r:id="rId18"/>
    <p:sldId id="262" r:id="rId19"/>
    <p:sldId id="302" r:id="rId20"/>
    <p:sldId id="337" r:id="rId21"/>
    <p:sldId id="339" r:id="rId22"/>
    <p:sldId id="294" r:id="rId23"/>
    <p:sldId id="296" r:id="rId24"/>
    <p:sldId id="342" r:id="rId25"/>
    <p:sldId id="343" r:id="rId26"/>
    <p:sldId id="344" r:id="rId27"/>
    <p:sldId id="346" r:id="rId28"/>
    <p:sldId id="347" r:id="rId29"/>
    <p:sldId id="333" r:id="rId30"/>
    <p:sldId id="340" r:id="rId31"/>
    <p:sldId id="341" r:id="rId32"/>
    <p:sldId id="329" r:id="rId33"/>
    <p:sldId id="330" r:id="rId34"/>
    <p:sldId id="331" r:id="rId35"/>
    <p:sldId id="332" r:id="rId36"/>
    <p:sldId id="264" r:id="rId37"/>
    <p:sldId id="348" r:id="rId38"/>
    <p:sldId id="32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E64"/>
    <a:srgbClr val="45596C"/>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2F562D-4720-47B0-849A-765EE6B160E3}" v="1" dt="2026-09-08T23:57:03.750"/>
    <p1510:client id="{7378E7CC-F386-4947-A15F-43881DA5F08A}" v="3" dt="2026-09-09T12:03:49.120"/>
    <p1510:client id="{CB25DA96-7FBE-45E8-989D-2BB0837B1AF1}" v="8" dt="2026-09-09T22:00:20.5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297" autoAdjust="0"/>
  </p:normalViewPr>
  <p:slideViewPr>
    <p:cSldViewPr snapToGrid="0">
      <p:cViewPr varScale="1">
        <p:scale>
          <a:sx n="65" d="100"/>
          <a:sy n="65" d="100"/>
        </p:scale>
        <p:origin x="1330"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well, David L (KYTC)" userId="f510cf73-2edd-4fd4-98dc-be255a0af6f3" providerId="ADAL" clId="{6FEEB2F3-8179-475D-BC49-96003923DBBB}"/>
    <pc:docChg chg="custSel addSld modSld sldOrd">
      <pc:chgData name="Greenwell, David L (KYTC)" userId="f510cf73-2edd-4fd4-98dc-be255a0af6f3" providerId="ADAL" clId="{6FEEB2F3-8179-475D-BC49-96003923DBBB}" dt="2026-09-09T21:59:26.231" v="14"/>
      <pc:docMkLst>
        <pc:docMk/>
      </pc:docMkLst>
      <pc:sldChg chg="addSp modSp mod">
        <pc:chgData name="Greenwell, David L (KYTC)" userId="f510cf73-2edd-4fd4-98dc-be255a0af6f3" providerId="ADAL" clId="{6FEEB2F3-8179-475D-BC49-96003923DBBB}" dt="2026-09-08T23:58:39.455" v="9" actId="1076"/>
        <pc:sldMkLst>
          <pc:docMk/>
          <pc:sldMk cId="1904793621" sldId="256"/>
        </pc:sldMkLst>
        <pc:picChg chg="add mod">
          <ac:chgData name="Greenwell, David L (KYTC)" userId="f510cf73-2edd-4fd4-98dc-be255a0af6f3" providerId="ADAL" clId="{6FEEB2F3-8179-475D-BC49-96003923DBBB}" dt="2026-09-08T23:58:39.455" v="9" actId="1076"/>
          <ac:picMkLst>
            <pc:docMk/>
            <pc:sldMk cId="1904793621" sldId="256"/>
            <ac:picMk id="5" creationId="{C9FBD4FD-9BB1-9560-4005-510AAF66DB08}"/>
          </ac:picMkLst>
        </pc:picChg>
      </pc:sldChg>
      <pc:sldChg chg="modNotesTx">
        <pc:chgData name="Greenwell, David L (KYTC)" userId="f510cf73-2edd-4fd4-98dc-be255a0af6f3" providerId="ADAL" clId="{6FEEB2F3-8179-475D-BC49-96003923DBBB}" dt="2026-09-09T21:59:26.231" v="14"/>
        <pc:sldMkLst>
          <pc:docMk/>
          <pc:sldMk cId="239543132" sldId="340"/>
        </pc:sldMkLst>
      </pc:sldChg>
      <pc:sldChg chg="addSp delSp modSp mod delAnim modAnim">
        <pc:chgData name="Greenwell, David L (KYTC)" userId="f510cf73-2edd-4fd4-98dc-be255a0af6f3" providerId="ADAL" clId="{6FEEB2F3-8179-475D-BC49-96003923DBBB}" dt="2026-09-09T12:03:49.120" v="13"/>
        <pc:sldMkLst>
          <pc:docMk/>
          <pc:sldMk cId="2794173291" sldId="350"/>
        </pc:sldMkLst>
        <pc:picChg chg="del">
          <ac:chgData name="Greenwell, David L (KYTC)" userId="f510cf73-2edd-4fd4-98dc-be255a0af6f3" providerId="ADAL" clId="{6FEEB2F3-8179-475D-BC49-96003923DBBB}" dt="2026-09-09T12:02:13.057" v="10" actId="478"/>
          <ac:picMkLst>
            <pc:docMk/>
            <pc:sldMk cId="2794173291" sldId="350"/>
            <ac:picMk id="2" creationId="{B732EBBF-D7AA-879A-76EC-E4C52AB83FD4}"/>
          </ac:picMkLst>
        </pc:picChg>
        <pc:picChg chg="add mod">
          <ac:chgData name="Greenwell, David L (KYTC)" userId="f510cf73-2edd-4fd4-98dc-be255a0af6f3" providerId="ADAL" clId="{6FEEB2F3-8179-475D-BC49-96003923DBBB}" dt="2026-09-09T12:03:09.834" v="11"/>
          <ac:picMkLst>
            <pc:docMk/>
            <pc:sldMk cId="2794173291" sldId="350"/>
            <ac:picMk id="3" creationId="{64D413E3-7DED-FBDB-235B-22E188E601FB}"/>
          </ac:picMkLst>
        </pc:picChg>
      </pc:sldChg>
      <pc:sldChg chg="modSp add ord">
        <pc:chgData name="Greenwell, David L (KYTC)" userId="f510cf73-2edd-4fd4-98dc-be255a0af6f3" providerId="ADAL" clId="{6FEEB2F3-8179-475D-BC49-96003923DBBB}" dt="2026-09-08T23:57:03.750" v="4"/>
        <pc:sldMkLst>
          <pc:docMk/>
          <pc:sldMk cId="918780833" sldId="351"/>
        </pc:sldMkLst>
        <pc:picChg chg="mod">
          <ac:chgData name="Greenwell, David L (KYTC)" userId="f510cf73-2edd-4fd4-98dc-be255a0af6f3" providerId="ADAL" clId="{6FEEB2F3-8179-475D-BC49-96003923DBBB}" dt="2026-09-08T23:57:03.750" v="4"/>
          <ac:picMkLst>
            <pc:docMk/>
            <pc:sldMk cId="918780833" sldId="351"/>
            <ac:picMk id="2" creationId="{E21A6A45-9DBA-7FDE-5621-2F6CCC4E57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3E56DC-E55F-4138-8C37-BCA9D5A52D2C}"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BD9F4-8124-470A-87D1-69591DDDFE0E}" type="slidenum">
              <a:rPr lang="en-US" smtClean="0"/>
              <a:t>‹#›</a:t>
            </a:fld>
            <a:endParaRPr lang="en-US"/>
          </a:p>
        </p:txBody>
      </p:sp>
    </p:spTree>
    <p:extLst>
      <p:ext uri="{BB962C8B-B14F-4D97-AF65-F5344CB8AC3E}">
        <p14:creationId xmlns:p14="http://schemas.microsoft.com/office/powerpoint/2010/main" val="2889377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ABD9F4-8124-470A-87D1-69591DDDFE0E}" type="slidenum">
              <a:rPr lang="en-US" smtClean="0"/>
              <a:t>1</a:t>
            </a:fld>
            <a:endParaRPr lang="en-US"/>
          </a:p>
        </p:txBody>
      </p:sp>
    </p:spTree>
    <p:extLst>
      <p:ext uri="{BB962C8B-B14F-4D97-AF65-F5344CB8AC3E}">
        <p14:creationId xmlns:p14="http://schemas.microsoft.com/office/powerpoint/2010/main" val="2619169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C5C4-DACB-5869-B757-6AFE63B52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41E40-63B8-766B-6A12-49EA491EEB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2A3A48-0D36-A6E2-EC3E-356B4068EF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C7B278-B5BE-E0C6-0586-7B2DD03B670B}"/>
              </a:ext>
            </a:extLst>
          </p:cNvPr>
          <p:cNvSpPr>
            <a:spLocks noGrp="1"/>
          </p:cNvSpPr>
          <p:nvPr>
            <p:ph type="sldNum" sz="quarter" idx="5"/>
          </p:nvPr>
        </p:nvSpPr>
        <p:spPr/>
        <p:txBody>
          <a:bodyPr/>
          <a:lstStyle/>
          <a:p>
            <a:fld id="{74ABD9F4-8124-470A-87D1-69591DDDFE0E}" type="slidenum">
              <a:rPr lang="en-US" smtClean="0"/>
              <a:t>3</a:t>
            </a:fld>
            <a:endParaRPr lang="en-US"/>
          </a:p>
        </p:txBody>
      </p:sp>
    </p:spTree>
    <p:extLst>
      <p:ext uri="{BB962C8B-B14F-4D97-AF65-F5344CB8AC3E}">
        <p14:creationId xmlns:p14="http://schemas.microsoft.com/office/powerpoint/2010/main" val="1037379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ABD9F4-8124-470A-87D1-69591DDDFE0E}" type="slidenum">
              <a:rPr lang="en-US" smtClean="0"/>
              <a:t>4</a:t>
            </a:fld>
            <a:endParaRPr lang="en-US"/>
          </a:p>
        </p:txBody>
      </p:sp>
    </p:spTree>
    <p:extLst>
      <p:ext uri="{BB962C8B-B14F-4D97-AF65-F5344CB8AC3E}">
        <p14:creationId xmlns:p14="http://schemas.microsoft.com/office/powerpoint/2010/main" val="752234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A4EC2-218F-34A3-CA37-72C18D959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59FBA-EF8C-5002-F822-05E079D629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B8933B-4A89-4E03-8E98-EC280FDCED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0B5160-2037-91C5-8865-0AC6DF2DB587}"/>
              </a:ext>
            </a:extLst>
          </p:cNvPr>
          <p:cNvSpPr>
            <a:spLocks noGrp="1"/>
          </p:cNvSpPr>
          <p:nvPr>
            <p:ph type="sldNum" sz="quarter" idx="5"/>
          </p:nvPr>
        </p:nvSpPr>
        <p:spPr/>
        <p:txBody>
          <a:bodyPr/>
          <a:lstStyle/>
          <a:p>
            <a:fld id="{74ABD9F4-8124-470A-87D1-69591DDDFE0E}" type="slidenum">
              <a:rPr lang="en-US" smtClean="0"/>
              <a:t>5</a:t>
            </a:fld>
            <a:endParaRPr lang="en-US"/>
          </a:p>
        </p:txBody>
      </p:sp>
    </p:spTree>
    <p:extLst>
      <p:ext uri="{BB962C8B-B14F-4D97-AF65-F5344CB8AC3E}">
        <p14:creationId xmlns:p14="http://schemas.microsoft.com/office/powerpoint/2010/main" val="127391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18CDD-2EEA-8372-BB38-FC9FF7183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C6229-4DF4-188F-EDBD-FCDE4A2A64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E1180E-23B2-DBB4-2391-FD847D6BED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0F8F0D-4C83-346B-B7CC-46A0DE422F5B}"/>
              </a:ext>
            </a:extLst>
          </p:cNvPr>
          <p:cNvSpPr>
            <a:spLocks noGrp="1"/>
          </p:cNvSpPr>
          <p:nvPr>
            <p:ph type="sldNum" sz="quarter" idx="5"/>
          </p:nvPr>
        </p:nvSpPr>
        <p:spPr/>
        <p:txBody>
          <a:bodyPr/>
          <a:lstStyle/>
          <a:p>
            <a:fld id="{74ABD9F4-8124-470A-87D1-69591DDDFE0E}" type="slidenum">
              <a:rPr lang="en-US" smtClean="0"/>
              <a:t>6</a:t>
            </a:fld>
            <a:endParaRPr lang="en-US"/>
          </a:p>
        </p:txBody>
      </p:sp>
    </p:spTree>
    <p:extLst>
      <p:ext uri="{BB962C8B-B14F-4D97-AF65-F5344CB8AC3E}">
        <p14:creationId xmlns:p14="http://schemas.microsoft.com/office/powerpoint/2010/main" val="3266596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07FD-931C-BF68-8BF2-0131F0149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C8F4F-EFA0-5100-EFB6-46B484DE59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F78AAC-C600-6A39-6216-60A386AB4D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536C1E-8ADF-A6AC-12C1-7DFF3E4A744F}"/>
              </a:ext>
            </a:extLst>
          </p:cNvPr>
          <p:cNvSpPr>
            <a:spLocks noGrp="1"/>
          </p:cNvSpPr>
          <p:nvPr>
            <p:ph type="sldNum" sz="quarter" idx="5"/>
          </p:nvPr>
        </p:nvSpPr>
        <p:spPr/>
        <p:txBody>
          <a:bodyPr/>
          <a:lstStyle/>
          <a:p>
            <a:fld id="{74ABD9F4-8124-470A-87D1-69591DDDFE0E}" type="slidenum">
              <a:rPr lang="en-US" smtClean="0"/>
              <a:t>7</a:t>
            </a:fld>
            <a:endParaRPr lang="en-US"/>
          </a:p>
        </p:txBody>
      </p:sp>
    </p:spTree>
    <p:extLst>
      <p:ext uri="{BB962C8B-B14F-4D97-AF65-F5344CB8AC3E}">
        <p14:creationId xmlns:p14="http://schemas.microsoft.com/office/powerpoint/2010/main" val="1718022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D36F0-B1E6-E825-59F6-06CF91C5F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947BE-0DF5-3AD3-1F94-904E79CCAC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CD1E76-FF35-581D-E992-0E5D1B4C8D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77EF9A-EF87-9DF1-AA4A-F13265C2C523}"/>
              </a:ext>
            </a:extLst>
          </p:cNvPr>
          <p:cNvSpPr>
            <a:spLocks noGrp="1"/>
          </p:cNvSpPr>
          <p:nvPr>
            <p:ph type="sldNum" sz="quarter" idx="5"/>
          </p:nvPr>
        </p:nvSpPr>
        <p:spPr/>
        <p:txBody>
          <a:bodyPr/>
          <a:lstStyle/>
          <a:p>
            <a:fld id="{74ABD9F4-8124-470A-87D1-69591DDDFE0E}" type="slidenum">
              <a:rPr lang="en-US" smtClean="0"/>
              <a:t>8</a:t>
            </a:fld>
            <a:endParaRPr lang="en-US"/>
          </a:p>
        </p:txBody>
      </p:sp>
    </p:spTree>
    <p:extLst>
      <p:ext uri="{BB962C8B-B14F-4D97-AF65-F5344CB8AC3E}">
        <p14:creationId xmlns:p14="http://schemas.microsoft.com/office/powerpoint/2010/main" val="2041999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420D2-E49E-A300-E4CC-21ED63177C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46501-1633-F332-DFD4-246524C26A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266FB3-92D3-D2D6-0C4B-C9E9A4E251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6344C3-8A14-9F75-10DE-7522E2A3EE9E}"/>
              </a:ext>
            </a:extLst>
          </p:cNvPr>
          <p:cNvSpPr>
            <a:spLocks noGrp="1"/>
          </p:cNvSpPr>
          <p:nvPr>
            <p:ph type="sldNum" sz="quarter" idx="5"/>
          </p:nvPr>
        </p:nvSpPr>
        <p:spPr/>
        <p:txBody>
          <a:bodyPr/>
          <a:lstStyle/>
          <a:p>
            <a:fld id="{74ABD9F4-8124-470A-87D1-69591DDDFE0E}" type="slidenum">
              <a:rPr lang="en-US" smtClean="0"/>
              <a:t>9</a:t>
            </a:fld>
            <a:endParaRPr lang="en-US"/>
          </a:p>
        </p:txBody>
      </p:sp>
    </p:spTree>
    <p:extLst>
      <p:ext uri="{BB962C8B-B14F-4D97-AF65-F5344CB8AC3E}">
        <p14:creationId xmlns:p14="http://schemas.microsoft.com/office/powerpoint/2010/main" val="1813884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F2BA6-F72D-48DA-7F2A-7EF98E5CD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100E8-90EF-5618-5740-0CAD391030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82A5CD-63D1-7F87-7118-7931B14E75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1009E9-4536-672A-12EA-E54B1943DD4A}"/>
              </a:ext>
            </a:extLst>
          </p:cNvPr>
          <p:cNvSpPr>
            <a:spLocks noGrp="1"/>
          </p:cNvSpPr>
          <p:nvPr>
            <p:ph type="sldNum" sz="quarter" idx="5"/>
          </p:nvPr>
        </p:nvSpPr>
        <p:spPr/>
        <p:txBody>
          <a:bodyPr/>
          <a:lstStyle/>
          <a:p>
            <a:fld id="{74ABD9F4-8124-470A-87D1-69591DDDFE0E}" type="slidenum">
              <a:rPr lang="en-US" smtClean="0"/>
              <a:t>10</a:t>
            </a:fld>
            <a:endParaRPr lang="en-US"/>
          </a:p>
        </p:txBody>
      </p:sp>
    </p:spTree>
    <p:extLst>
      <p:ext uri="{BB962C8B-B14F-4D97-AF65-F5344CB8AC3E}">
        <p14:creationId xmlns:p14="http://schemas.microsoft.com/office/powerpoint/2010/main" val="2189362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B39C3-2085-ADC8-8B72-CC5A64336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0BC9D-C5C7-3F2B-6048-D7FD5FF8321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3DD5F83-1D0B-A345-DCDB-2730BE64C9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9A508E-6CAF-E529-A0E7-0BBF05418EF5}"/>
              </a:ext>
            </a:extLst>
          </p:cNvPr>
          <p:cNvSpPr>
            <a:spLocks noGrp="1"/>
          </p:cNvSpPr>
          <p:nvPr>
            <p:ph type="sldNum" sz="quarter" idx="5"/>
          </p:nvPr>
        </p:nvSpPr>
        <p:spPr/>
        <p:txBody>
          <a:bodyPr/>
          <a:lstStyle/>
          <a:p>
            <a:fld id="{74ABD9F4-8124-470A-87D1-69591DDDFE0E}" type="slidenum">
              <a:rPr lang="en-US" smtClean="0"/>
              <a:t>11</a:t>
            </a:fld>
            <a:endParaRPr lang="en-US"/>
          </a:p>
        </p:txBody>
      </p:sp>
    </p:spTree>
    <p:extLst>
      <p:ext uri="{BB962C8B-B14F-4D97-AF65-F5344CB8AC3E}">
        <p14:creationId xmlns:p14="http://schemas.microsoft.com/office/powerpoint/2010/main" val="2075168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B3166-78EB-B690-5FA0-3EFCD48B2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D22D7-3915-048C-C899-C919E0BC03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A3FB1E-77E2-BA80-EF2D-A96E1BB8B2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384F09-8D46-1522-9EA6-B59C3518EE9A}"/>
              </a:ext>
            </a:extLst>
          </p:cNvPr>
          <p:cNvSpPr>
            <a:spLocks noGrp="1"/>
          </p:cNvSpPr>
          <p:nvPr>
            <p:ph type="sldNum" sz="quarter" idx="5"/>
          </p:nvPr>
        </p:nvSpPr>
        <p:spPr/>
        <p:txBody>
          <a:bodyPr/>
          <a:lstStyle/>
          <a:p>
            <a:fld id="{74ABD9F4-8124-470A-87D1-69591DDDFE0E}" type="slidenum">
              <a:rPr lang="en-US" smtClean="0"/>
              <a:t>12</a:t>
            </a:fld>
            <a:endParaRPr lang="en-US"/>
          </a:p>
        </p:txBody>
      </p:sp>
    </p:spTree>
    <p:extLst>
      <p:ext uri="{BB962C8B-B14F-4D97-AF65-F5344CB8AC3E}">
        <p14:creationId xmlns:p14="http://schemas.microsoft.com/office/powerpoint/2010/main" val="2858697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Hey I’m Dave Greenwell with the Central Office Developmental Branch. Today I’ll be going over Roadway Models and the model review process. If you haven’t already, you can scan the QR code to take you to the Mentimeter.  We have a group activity. As a room, we will review a model together.  Lets take a look at this model and afterward we will review it as a room.</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4ABD9F4-8124-470A-87D1-69591DDDFE0E}" type="slidenum">
              <a:rPr lang="en-US" smtClean="0"/>
              <a:t>15</a:t>
            </a:fld>
            <a:endParaRPr lang="en-US"/>
          </a:p>
        </p:txBody>
      </p:sp>
    </p:spTree>
    <p:extLst>
      <p:ext uri="{BB962C8B-B14F-4D97-AF65-F5344CB8AC3E}">
        <p14:creationId xmlns:p14="http://schemas.microsoft.com/office/powerpoint/2010/main" val="1313392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393F7-6861-E058-3949-C16FAA233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34593-07E7-A550-A403-8F2CE7718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E56F4-3EBA-5CD8-DEE0-2E8F2AC06494}"/>
              </a:ext>
            </a:extLst>
          </p:cNvPr>
          <p:cNvSpPr>
            <a:spLocks noGrp="1"/>
          </p:cNvSpPr>
          <p:nvPr>
            <p:ph type="body" idx="1"/>
          </p:nvPr>
        </p:nvSpPr>
        <p:spPr/>
        <p:txBody>
          <a:bodyPr/>
          <a:lstStyle/>
          <a:p>
            <a:r>
              <a:rPr lang="en-US"/>
              <a:t>Hey I’m Dave Greenwell with the Central Office Developmental Branch. Today I’ll be going over Roadway Models and the model review process. If you haven’t already, you can scan the QR code to take you to the Mentimeter.  We have a group activity. As a room, we will review a model together.  Lets take a look at this model and afterward we will review it as a room.</a:t>
            </a: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F245F39-A239-F905-E700-A76895CD6743}"/>
              </a:ext>
            </a:extLst>
          </p:cNvPr>
          <p:cNvSpPr>
            <a:spLocks noGrp="1"/>
          </p:cNvSpPr>
          <p:nvPr>
            <p:ph type="sldNum" sz="quarter" idx="5"/>
          </p:nvPr>
        </p:nvSpPr>
        <p:spPr/>
        <p:txBody>
          <a:bodyPr/>
          <a:lstStyle/>
          <a:p>
            <a:fld id="{74ABD9F4-8124-470A-87D1-69591DDDFE0E}" type="slidenum">
              <a:rPr lang="en-US" smtClean="0"/>
              <a:t>17</a:t>
            </a:fld>
            <a:endParaRPr lang="en-US"/>
          </a:p>
        </p:txBody>
      </p:sp>
    </p:spTree>
    <p:extLst>
      <p:ext uri="{BB962C8B-B14F-4D97-AF65-F5344CB8AC3E}">
        <p14:creationId xmlns:p14="http://schemas.microsoft.com/office/powerpoint/2010/main" val="3030240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We’ll start with Design Memo 04-24.  </a:t>
            </a:r>
          </a:p>
          <a:p>
            <a:endParaRPr lang="en-US" dirty="0"/>
          </a:p>
          <a:p>
            <a:r>
              <a:rPr lang="en-US" dirty="0"/>
              <a:t>At the beginning of 2025 all Check Print submittals shall include the Electronic Engineering Data Folder. </a:t>
            </a:r>
          </a:p>
          <a:p>
            <a:endParaRPr lang="en-US" dirty="0"/>
          </a:p>
          <a:p>
            <a:r>
              <a:rPr lang="en-US" dirty="0"/>
              <a:t>The key word on this slide is supplemental.  The 3D model is still supplemental</a:t>
            </a:r>
          </a:p>
          <a:p>
            <a:endParaRPr lang="en-US" dirty="0"/>
          </a:p>
          <a:p>
            <a:r>
              <a:rPr lang="en-US" dirty="0"/>
              <a:t>PDF plans are currently and will continue to be the legal document</a:t>
            </a:r>
          </a:p>
          <a:p>
            <a:endParaRPr lang="en-US" dirty="0"/>
          </a:p>
          <a:p>
            <a:r>
              <a:rPr lang="en-US" dirty="0"/>
              <a:t>So, who is handling the model review. It is currently handled by Central Office Developmental Branch</a:t>
            </a:r>
          </a:p>
          <a:p>
            <a:endParaRPr lang="en-US" dirty="0"/>
          </a:p>
        </p:txBody>
      </p:sp>
      <p:sp>
        <p:nvSpPr>
          <p:cNvPr id="4" name="Slide Number Placeholder 3"/>
          <p:cNvSpPr>
            <a:spLocks noGrp="1"/>
          </p:cNvSpPr>
          <p:nvPr>
            <p:ph type="sldNum" sz="quarter" idx="5"/>
          </p:nvPr>
        </p:nvSpPr>
        <p:spPr/>
        <p:txBody>
          <a:bodyPr/>
          <a:lstStyle/>
          <a:p>
            <a:fld id="{74ABD9F4-8124-470A-87D1-69591DDDFE0E}" type="slidenum">
              <a:rPr lang="en-US" smtClean="0"/>
              <a:t>18</a:t>
            </a:fld>
            <a:endParaRPr lang="en-US"/>
          </a:p>
        </p:txBody>
      </p:sp>
    </p:spTree>
    <p:extLst>
      <p:ext uri="{BB962C8B-B14F-4D97-AF65-F5344CB8AC3E}">
        <p14:creationId xmlns:p14="http://schemas.microsoft.com/office/powerpoint/2010/main" val="75223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5E43B-1A05-4B55-6211-9BF1C57EC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3F6CE-43D5-4081-EBA4-636040F604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5164A4-4AFB-8FCD-5A70-5CA11CABCF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Looking further at the memo, we establish some minimum expectations for the ORD information that we're receiving. Here we're looking at expected template drops, making sure we don't have holes, spikes, or gaps.</a:t>
            </a:r>
          </a:p>
          <a:p>
            <a:endParaRPr lang="en-US" dirty="0"/>
          </a:p>
        </p:txBody>
      </p:sp>
      <p:sp>
        <p:nvSpPr>
          <p:cNvPr id="4" name="Slide Number Placeholder 3">
            <a:extLst>
              <a:ext uri="{FF2B5EF4-FFF2-40B4-BE49-F238E27FC236}">
                <a16:creationId xmlns:a16="http://schemas.microsoft.com/office/drawing/2014/main" id="{6AD04163-C8CB-5BAE-0157-EF391647AFAA}"/>
              </a:ext>
            </a:extLst>
          </p:cNvPr>
          <p:cNvSpPr>
            <a:spLocks noGrp="1"/>
          </p:cNvSpPr>
          <p:nvPr>
            <p:ph type="sldNum" sz="quarter" idx="5"/>
          </p:nvPr>
        </p:nvSpPr>
        <p:spPr/>
        <p:txBody>
          <a:bodyPr/>
          <a:lstStyle/>
          <a:p>
            <a:fld id="{74ABD9F4-8124-470A-87D1-69591DDDFE0E}" type="slidenum">
              <a:rPr lang="en-US" smtClean="0"/>
              <a:t>19</a:t>
            </a:fld>
            <a:endParaRPr lang="en-US"/>
          </a:p>
        </p:txBody>
      </p:sp>
    </p:spTree>
    <p:extLst>
      <p:ext uri="{BB962C8B-B14F-4D97-AF65-F5344CB8AC3E}">
        <p14:creationId xmlns:p14="http://schemas.microsoft.com/office/powerpoint/2010/main" val="1905155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these model reviews is to deliver better 3D data to our downstream users.  </a:t>
            </a:r>
          </a:p>
          <a:p>
            <a:endParaRPr lang="en-US" dirty="0"/>
          </a:p>
          <a:p>
            <a:r>
              <a:rPr lang="en-US" dirty="0"/>
              <a:t>The construction industry has consistently asked for more precise and consistent models to be delivered with plans.  </a:t>
            </a:r>
          </a:p>
          <a:p>
            <a:endParaRPr lang="en-US" dirty="0"/>
          </a:p>
          <a:p>
            <a:r>
              <a:rPr lang="en-US" dirty="0"/>
              <a:t>We want to hold designers accountable – if were paying them, if it’s built into their contract hours - they need to be held accountable.  </a:t>
            </a:r>
          </a:p>
          <a:p>
            <a:endParaRPr lang="en-US" dirty="0"/>
          </a:p>
          <a:p>
            <a:r>
              <a:rPr lang="en-US" dirty="0"/>
              <a:t>Model reviews will help establish future expectations as we head toward delivering better 3D models.</a:t>
            </a:r>
          </a:p>
          <a:p>
            <a:endParaRPr lang="en-US" dirty="0"/>
          </a:p>
        </p:txBody>
      </p:sp>
      <p:sp>
        <p:nvSpPr>
          <p:cNvPr id="4" name="Slide Number Placeholder 3"/>
          <p:cNvSpPr>
            <a:spLocks noGrp="1"/>
          </p:cNvSpPr>
          <p:nvPr>
            <p:ph type="sldNum" sz="quarter" idx="5"/>
          </p:nvPr>
        </p:nvSpPr>
        <p:spPr/>
        <p:txBody>
          <a:bodyPr/>
          <a:lstStyle/>
          <a:p>
            <a:fld id="{74ABD9F4-8124-470A-87D1-69591DDDFE0E}" type="slidenum">
              <a:rPr lang="en-US" smtClean="0"/>
              <a:t>20</a:t>
            </a:fld>
            <a:endParaRPr lang="en-US"/>
          </a:p>
        </p:txBody>
      </p:sp>
    </p:spTree>
    <p:extLst>
      <p:ext uri="{BB962C8B-B14F-4D97-AF65-F5344CB8AC3E}">
        <p14:creationId xmlns:p14="http://schemas.microsoft.com/office/powerpoint/2010/main" val="3049076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review process does have some limitations. We're primarily looking at projects developed in ORD after Design Memo 04-24. </a:t>
            </a:r>
            <a:r>
              <a:rPr lang="en-US" dirty="0" err="1"/>
              <a:t>InRoads</a:t>
            </a:r>
            <a:r>
              <a:rPr lang="en-US" dirty="0"/>
              <a:t> projects aren't currently being reviewed. And there are also some specialized projects using ORD that aren't part of the review process, such as pavement rehab projects.</a:t>
            </a:r>
          </a:p>
          <a:p>
            <a:endParaRPr lang="en-US" dirty="0"/>
          </a:p>
        </p:txBody>
      </p:sp>
      <p:sp>
        <p:nvSpPr>
          <p:cNvPr id="4" name="Slide Number Placeholder 3"/>
          <p:cNvSpPr>
            <a:spLocks noGrp="1"/>
          </p:cNvSpPr>
          <p:nvPr>
            <p:ph type="sldNum" sz="quarter" idx="5"/>
          </p:nvPr>
        </p:nvSpPr>
        <p:spPr/>
        <p:txBody>
          <a:bodyPr/>
          <a:lstStyle/>
          <a:p>
            <a:fld id="{74ABD9F4-8124-470A-87D1-69591DDDFE0E}" type="slidenum">
              <a:rPr lang="en-US" smtClean="0"/>
              <a:t>21</a:t>
            </a:fld>
            <a:endParaRPr lang="en-US"/>
          </a:p>
        </p:txBody>
      </p:sp>
    </p:spTree>
    <p:extLst>
      <p:ext uri="{BB962C8B-B14F-4D97-AF65-F5344CB8AC3E}">
        <p14:creationId xmlns:p14="http://schemas.microsoft.com/office/powerpoint/2010/main" val="706415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07C53-1234-9B60-3AA3-8F1C555F5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A9885-3138-CB91-BA2C-F8F422639B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1CB509-500C-294B-B2C6-2F0F404249E9}"/>
              </a:ext>
            </a:extLst>
          </p:cNvPr>
          <p:cNvSpPr>
            <a:spLocks noGrp="1"/>
          </p:cNvSpPr>
          <p:nvPr>
            <p:ph type="body" idx="1"/>
          </p:nvPr>
        </p:nvSpPr>
        <p:spPr/>
        <p:txBody>
          <a:bodyPr/>
          <a:lstStyle/>
          <a:p>
            <a:r>
              <a:rPr lang="en-US" dirty="0"/>
              <a:t>Anything that makes the model unusable for contractors and inspectors</a:t>
            </a:r>
          </a:p>
          <a:p>
            <a:endParaRPr lang="en-US" dirty="0"/>
          </a:p>
          <a:p>
            <a:r>
              <a:rPr lang="en-US" dirty="0"/>
              <a:t>Overlapping Break Lines </a:t>
            </a:r>
          </a:p>
          <a:p>
            <a:endParaRPr lang="en-US" dirty="0"/>
          </a:p>
          <a:p>
            <a:r>
              <a:rPr lang="en-US" dirty="0"/>
              <a:t>Lines cross through lines and create mismatched elevations.</a:t>
            </a:r>
          </a:p>
          <a:p>
            <a:endParaRPr lang="en-US" dirty="0"/>
          </a:p>
        </p:txBody>
      </p:sp>
      <p:sp>
        <p:nvSpPr>
          <p:cNvPr id="4" name="Slide Number Placeholder 3">
            <a:extLst>
              <a:ext uri="{FF2B5EF4-FFF2-40B4-BE49-F238E27FC236}">
                <a16:creationId xmlns:a16="http://schemas.microsoft.com/office/drawing/2014/main" id="{B190E18E-9503-BC83-F780-76F1D1FE7EA0}"/>
              </a:ext>
            </a:extLst>
          </p:cNvPr>
          <p:cNvSpPr>
            <a:spLocks noGrp="1"/>
          </p:cNvSpPr>
          <p:nvPr>
            <p:ph type="sldNum" sz="quarter" idx="5"/>
          </p:nvPr>
        </p:nvSpPr>
        <p:spPr/>
        <p:txBody>
          <a:bodyPr/>
          <a:lstStyle/>
          <a:p>
            <a:fld id="{74ABD9F4-8124-470A-87D1-69591DDDFE0E}" type="slidenum">
              <a:rPr lang="en-US" smtClean="0"/>
              <a:t>22</a:t>
            </a:fld>
            <a:endParaRPr lang="en-US"/>
          </a:p>
        </p:txBody>
      </p:sp>
    </p:spTree>
    <p:extLst>
      <p:ext uri="{BB962C8B-B14F-4D97-AF65-F5344CB8AC3E}">
        <p14:creationId xmlns:p14="http://schemas.microsoft.com/office/powerpoint/2010/main" val="2619451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3FC10-9BD7-AC8E-6F1E-CBE4C2576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EA748-202B-E3ED-5B7C-77BF20E606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2FF8AC-3300-ECB6-01D9-F68D2995BC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94677-7A1B-CDF0-7C08-00002EE78BAC}"/>
              </a:ext>
            </a:extLst>
          </p:cNvPr>
          <p:cNvSpPr>
            <a:spLocks noGrp="1"/>
          </p:cNvSpPr>
          <p:nvPr>
            <p:ph type="sldNum" sz="quarter" idx="5"/>
          </p:nvPr>
        </p:nvSpPr>
        <p:spPr/>
        <p:txBody>
          <a:bodyPr/>
          <a:lstStyle/>
          <a:p>
            <a:fld id="{74ABD9F4-8124-470A-87D1-69591DDDFE0E}" type="slidenum">
              <a:rPr lang="en-US" smtClean="0"/>
              <a:t>23</a:t>
            </a:fld>
            <a:endParaRPr lang="en-US"/>
          </a:p>
        </p:txBody>
      </p:sp>
    </p:spTree>
    <p:extLst>
      <p:ext uri="{BB962C8B-B14F-4D97-AF65-F5344CB8AC3E}">
        <p14:creationId xmlns:p14="http://schemas.microsoft.com/office/powerpoint/2010/main" val="9008931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22A51-7530-8699-D0A9-08E1D0976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C9C66-2FDF-23D4-A33E-B1D633CC48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588416-7D98-4091-97EE-D6C56001AAE7}"/>
              </a:ext>
            </a:extLst>
          </p:cNvPr>
          <p:cNvSpPr>
            <a:spLocks noGrp="1"/>
          </p:cNvSpPr>
          <p:nvPr>
            <p:ph type="body" idx="1"/>
          </p:nvPr>
        </p:nvSpPr>
        <p:spPr/>
        <p:txBody>
          <a:bodyPr/>
          <a:lstStyle/>
          <a:p>
            <a:r>
              <a:rPr lang="en-US" dirty="0"/>
              <a:t>3D Drainage is important.  </a:t>
            </a:r>
          </a:p>
          <a:p>
            <a:endParaRPr lang="en-US" dirty="0"/>
          </a:p>
          <a:p>
            <a:r>
              <a:rPr lang="en-US" dirty="0"/>
              <a:t>After meeting with companies like Scotties and </a:t>
            </a:r>
            <a:r>
              <a:rPr lang="en-US" dirty="0" err="1"/>
              <a:t>SiteTech</a:t>
            </a:r>
            <a:r>
              <a:rPr lang="en-US" dirty="0"/>
              <a:t> who build the models for contractors - having 3D drainage modeled is important for construction modeling.</a:t>
            </a:r>
          </a:p>
          <a:p>
            <a:endParaRPr lang="en-US" dirty="0"/>
          </a:p>
          <a:p>
            <a:r>
              <a:rPr lang="en-US" dirty="0"/>
              <a:t>When I say 3d drainage model, I mean the physical layout and geometry used for design and construction—not the hydraulic analysis</a:t>
            </a:r>
          </a:p>
          <a:p>
            <a:endParaRPr lang="en-US" dirty="0"/>
          </a:p>
        </p:txBody>
      </p:sp>
      <p:sp>
        <p:nvSpPr>
          <p:cNvPr id="4" name="Slide Number Placeholder 3">
            <a:extLst>
              <a:ext uri="{FF2B5EF4-FFF2-40B4-BE49-F238E27FC236}">
                <a16:creationId xmlns:a16="http://schemas.microsoft.com/office/drawing/2014/main" id="{B0CDE1A2-ABFE-A23A-28ED-1EE6AF0264BB}"/>
              </a:ext>
            </a:extLst>
          </p:cNvPr>
          <p:cNvSpPr>
            <a:spLocks noGrp="1"/>
          </p:cNvSpPr>
          <p:nvPr>
            <p:ph type="sldNum" sz="quarter" idx="5"/>
          </p:nvPr>
        </p:nvSpPr>
        <p:spPr/>
        <p:txBody>
          <a:bodyPr/>
          <a:lstStyle/>
          <a:p>
            <a:fld id="{74ABD9F4-8124-470A-87D1-69591DDDFE0E}" type="slidenum">
              <a:rPr lang="en-US" smtClean="0"/>
              <a:t>24</a:t>
            </a:fld>
            <a:endParaRPr lang="en-US"/>
          </a:p>
        </p:txBody>
      </p:sp>
    </p:spTree>
    <p:extLst>
      <p:ext uri="{BB962C8B-B14F-4D97-AF65-F5344CB8AC3E}">
        <p14:creationId xmlns:p14="http://schemas.microsoft.com/office/powerpoint/2010/main" val="1578641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also comparing the model against the plan set. The plan set is still the legal document, so we're not using the model to redefine the design. Instead, we're asking whether the model represents what's shown in the plans and cross sections.</a:t>
            </a:r>
          </a:p>
          <a:p>
            <a:endParaRPr lang="en-US" dirty="0"/>
          </a:p>
        </p:txBody>
      </p:sp>
      <p:sp>
        <p:nvSpPr>
          <p:cNvPr id="4" name="Slide Number Placeholder 3"/>
          <p:cNvSpPr>
            <a:spLocks noGrp="1"/>
          </p:cNvSpPr>
          <p:nvPr>
            <p:ph type="sldNum" sz="quarter" idx="5"/>
          </p:nvPr>
        </p:nvSpPr>
        <p:spPr/>
        <p:txBody>
          <a:bodyPr/>
          <a:lstStyle/>
          <a:p>
            <a:fld id="{74ABD9F4-8124-470A-87D1-69591DDDFE0E}" type="slidenum">
              <a:rPr lang="en-US" smtClean="0"/>
              <a:t>25</a:t>
            </a:fld>
            <a:endParaRPr lang="en-US"/>
          </a:p>
        </p:txBody>
      </p:sp>
    </p:spTree>
    <p:extLst>
      <p:ext uri="{BB962C8B-B14F-4D97-AF65-F5344CB8AC3E}">
        <p14:creationId xmlns:p14="http://schemas.microsoft.com/office/powerpoint/2010/main" val="42351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FEAFE-A67E-5F3A-C131-C35A1EA8B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85811-D19A-ED70-2C5F-EFB66EA181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0D3B52-6EEC-804C-B1C1-A0793D7ACF77}"/>
              </a:ext>
            </a:extLst>
          </p:cNvPr>
          <p:cNvSpPr>
            <a:spLocks noGrp="1"/>
          </p:cNvSpPr>
          <p:nvPr>
            <p:ph type="body" idx="1"/>
          </p:nvPr>
        </p:nvSpPr>
        <p:spPr/>
        <p:txBody>
          <a:bodyPr/>
          <a:lstStyle/>
          <a:p>
            <a:r>
              <a:rPr lang="en-US" dirty="0"/>
              <a:t>The good the bad and the ugly. The men from the video earlier.  I’ll let you decide who is which.</a:t>
            </a:r>
          </a:p>
          <a:p>
            <a:endParaRPr lang="en-US" dirty="0"/>
          </a:p>
          <a:p>
            <a:r>
              <a:rPr lang="en-US" dirty="0"/>
              <a:t>There is currently a pretty wide range in what we're receiving. We've seen some really good models. We've also seen models where it's difficult to determine what we're actually supposed to be looking at. And that's not necessarily because somebody did something wrong. Sometimes it's simply because there hasn't historically been a consistent expectation for what the final model should look like. That's what we're trying to change</a:t>
            </a:r>
          </a:p>
          <a:p>
            <a:endParaRPr lang="en-US" dirty="0"/>
          </a:p>
        </p:txBody>
      </p:sp>
      <p:sp>
        <p:nvSpPr>
          <p:cNvPr id="4" name="Slide Number Placeholder 3">
            <a:extLst>
              <a:ext uri="{FF2B5EF4-FFF2-40B4-BE49-F238E27FC236}">
                <a16:creationId xmlns:a16="http://schemas.microsoft.com/office/drawing/2014/main" id="{EFB6A09C-DD19-7211-F0D1-13265968EB0C}"/>
              </a:ext>
            </a:extLst>
          </p:cNvPr>
          <p:cNvSpPr>
            <a:spLocks noGrp="1"/>
          </p:cNvSpPr>
          <p:nvPr>
            <p:ph type="sldNum" sz="quarter" idx="5"/>
          </p:nvPr>
        </p:nvSpPr>
        <p:spPr/>
        <p:txBody>
          <a:bodyPr/>
          <a:lstStyle/>
          <a:p>
            <a:fld id="{74ABD9F4-8124-470A-87D1-69591DDDFE0E}" type="slidenum">
              <a:rPr lang="en-US" smtClean="0"/>
              <a:t>26</a:t>
            </a:fld>
            <a:endParaRPr lang="en-US"/>
          </a:p>
        </p:txBody>
      </p:sp>
    </p:spTree>
    <p:extLst>
      <p:ext uri="{BB962C8B-B14F-4D97-AF65-F5344CB8AC3E}">
        <p14:creationId xmlns:p14="http://schemas.microsoft.com/office/powerpoint/2010/main" val="1454636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FC33B-2329-6292-C02C-D99A68831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3F147-BAF1-2FC6-20E9-563550680D9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90E347-102A-49EC-209F-5E37E2DF8C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biggest problems isn't even the model itself. It's finding the information we need. One limitation of </a:t>
            </a:r>
            <a:r>
              <a:rPr lang="en-US" dirty="0" err="1"/>
              <a:t>OpenRoads</a:t>
            </a:r>
            <a:r>
              <a:rPr lang="en-US" dirty="0"/>
              <a:t>’ reference-based workflow is that file links can break when projects are transferred. Transferring the projects from a consultant to a KYTC PM and then either to ProjectWise or to Central Office before being copied and scanned within </a:t>
            </a:r>
            <a:r>
              <a:rPr lang="en-US" dirty="0" err="1"/>
              <a:t>projectwise</a:t>
            </a:r>
            <a:r>
              <a:rPr lang="en-US" dirty="0"/>
              <a:t>.  On a small project this may take 30-45 minutes.  For larger jobs this can take hours. All of that takes time before we've even started reviewing the model. </a:t>
            </a:r>
          </a:p>
          <a:p>
            <a:endParaRPr lang="en-US" dirty="0"/>
          </a:p>
        </p:txBody>
      </p:sp>
      <p:sp>
        <p:nvSpPr>
          <p:cNvPr id="4" name="Slide Number Placeholder 3">
            <a:extLst>
              <a:ext uri="{FF2B5EF4-FFF2-40B4-BE49-F238E27FC236}">
                <a16:creationId xmlns:a16="http://schemas.microsoft.com/office/drawing/2014/main" id="{6DF149AE-6A60-3A23-6FDD-1EA0C0DB3169}"/>
              </a:ext>
            </a:extLst>
          </p:cNvPr>
          <p:cNvSpPr>
            <a:spLocks noGrp="1"/>
          </p:cNvSpPr>
          <p:nvPr>
            <p:ph type="sldNum" sz="quarter" idx="5"/>
          </p:nvPr>
        </p:nvSpPr>
        <p:spPr/>
        <p:txBody>
          <a:bodyPr/>
          <a:lstStyle/>
          <a:p>
            <a:fld id="{74ABD9F4-8124-470A-87D1-69591DDDFE0E}" type="slidenum">
              <a:rPr lang="en-US" smtClean="0"/>
              <a:t>27</a:t>
            </a:fld>
            <a:endParaRPr lang="en-US"/>
          </a:p>
        </p:txBody>
      </p:sp>
    </p:spTree>
    <p:extLst>
      <p:ext uri="{BB962C8B-B14F-4D97-AF65-F5344CB8AC3E}">
        <p14:creationId xmlns:p14="http://schemas.microsoft.com/office/powerpoint/2010/main" val="3199592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2B2FF-B839-9FBC-3B23-6B1B016B9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85896-E34F-A1B2-0ADF-B12852C8EF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35E449-5298-A461-3F2D-C61E3CE963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taking the files that were submitted and trying to figure out what the designer intended, what references are needed, if drainage files were modeled and included, and how everything fits together. At the end of the day, we're not asking designers to model something just because it looks good, we're asking them to provide information that somebody else can actually use downstream.  So, I will had it off to Blake to give us his perspective on why models are important for Project Managers.</a:t>
            </a:r>
          </a:p>
          <a:p>
            <a:endParaRPr lang="en-US" dirty="0"/>
          </a:p>
        </p:txBody>
      </p:sp>
      <p:sp>
        <p:nvSpPr>
          <p:cNvPr id="4" name="Slide Number Placeholder 3">
            <a:extLst>
              <a:ext uri="{FF2B5EF4-FFF2-40B4-BE49-F238E27FC236}">
                <a16:creationId xmlns:a16="http://schemas.microsoft.com/office/drawing/2014/main" id="{CFB057A6-C1C8-41F2-A2FB-CAD604EE9191}"/>
              </a:ext>
            </a:extLst>
          </p:cNvPr>
          <p:cNvSpPr>
            <a:spLocks noGrp="1"/>
          </p:cNvSpPr>
          <p:nvPr>
            <p:ph type="sldNum" sz="quarter" idx="5"/>
          </p:nvPr>
        </p:nvSpPr>
        <p:spPr/>
        <p:txBody>
          <a:bodyPr/>
          <a:lstStyle/>
          <a:p>
            <a:fld id="{74ABD9F4-8124-470A-87D1-69591DDDFE0E}" type="slidenum">
              <a:rPr lang="en-US" smtClean="0"/>
              <a:t>28</a:t>
            </a:fld>
            <a:endParaRPr lang="en-US"/>
          </a:p>
        </p:txBody>
      </p:sp>
    </p:spTree>
    <p:extLst>
      <p:ext uri="{BB962C8B-B14F-4D97-AF65-F5344CB8AC3E}">
        <p14:creationId xmlns:p14="http://schemas.microsoft.com/office/powerpoint/2010/main" val="229131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6555-807E-7173-CA5E-8CC54D63F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952CA-74D6-FB50-BE18-A4F1E6B001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2567B05-5ADB-2B95-C81F-07D259EC50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C57280-2DE7-F485-7EA1-072B8BEE1178}"/>
              </a:ext>
            </a:extLst>
          </p:cNvPr>
          <p:cNvSpPr>
            <a:spLocks noGrp="1"/>
          </p:cNvSpPr>
          <p:nvPr>
            <p:ph type="sldNum" sz="quarter" idx="5"/>
          </p:nvPr>
        </p:nvSpPr>
        <p:spPr/>
        <p:txBody>
          <a:bodyPr/>
          <a:lstStyle/>
          <a:p>
            <a:fld id="{74ABD9F4-8124-470A-87D1-69591DDDFE0E}" type="slidenum">
              <a:rPr lang="en-US" smtClean="0"/>
              <a:t>29</a:t>
            </a:fld>
            <a:endParaRPr lang="en-US"/>
          </a:p>
        </p:txBody>
      </p:sp>
    </p:spTree>
    <p:extLst>
      <p:ext uri="{BB962C8B-B14F-4D97-AF65-F5344CB8AC3E}">
        <p14:creationId xmlns:p14="http://schemas.microsoft.com/office/powerpoint/2010/main" val="437000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69B0-E234-D427-6BB5-6DB952C65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EC20D2-6518-7B60-BEE4-701A14B55C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A1764B-4B26-CB87-85F7-91E2F74901F3}"/>
              </a:ext>
            </a:extLst>
          </p:cNvPr>
          <p:cNvSpPr>
            <a:spLocks noGrp="1"/>
          </p:cNvSpPr>
          <p:nvPr>
            <p:ph type="body" idx="1"/>
          </p:nvPr>
        </p:nvSpPr>
        <p:spPr/>
        <p:txBody>
          <a:bodyPr/>
          <a:lstStyle/>
          <a:p>
            <a:r>
              <a:rPr lang="en-US" dirty="0"/>
              <a:t>One of the things I check for in model reviews is that the deliverables are in agreement with one another. </a:t>
            </a:r>
          </a:p>
          <a:p>
            <a:endParaRPr lang="en-US" dirty="0"/>
          </a:p>
          <a:p>
            <a:r>
              <a:rPr lang="en-US" dirty="0"/>
              <a:t>If plans , cross sections, and model do not match there is a high likelihood that the design intent will not be conveyed as desired.</a:t>
            </a:r>
          </a:p>
          <a:p>
            <a:endParaRPr lang="en-US" dirty="0"/>
          </a:p>
          <a:p>
            <a:r>
              <a:rPr lang="en-US" dirty="0"/>
              <a:t>These discrepancies can lead to RFIs which can delay the project.</a:t>
            </a:r>
          </a:p>
          <a:p>
            <a:endParaRPr lang="en-US" dirty="0"/>
          </a:p>
        </p:txBody>
      </p:sp>
      <p:sp>
        <p:nvSpPr>
          <p:cNvPr id="4" name="Slide Number Placeholder 3">
            <a:extLst>
              <a:ext uri="{FF2B5EF4-FFF2-40B4-BE49-F238E27FC236}">
                <a16:creationId xmlns:a16="http://schemas.microsoft.com/office/drawing/2014/main" id="{15B6A659-4031-DB3B-B63B-945BE462C70C}"/>
              </a:ext>
            </a:extLst>
          </p:cNvPr>
          <p:cNvSpPr>
            <a:spLocks noGrp="1"/>
          </p:cNvSpPr>
          <p:nvPr>
            <p:ph type="sldNum" sz="quarter" idx="5"/>
          </p:nvPr>
        </p:nvSpPr>
        <p:spPr/>
        <p:txBody>
          <a:bodyPr/>
          <a:lstStyle/>
          <a:p>
            <a:fld id="{74ABD9F4-8124-470A-87D1-69591DDDFE0E}" type="slidenum">
              <a:rPr lang="en-US" smtClean="0"/>
              <a:t>30</a:t>
            </a:fld>
            <a:endParaRPr lang="en-US"/>
          </a:p>
        </p:txBody>
      </p:sp>
    </p:spTree>
    <p:extLst>
      <p:ext uri="{BB962C8B-B14F-4D97-AF65-F5344CB8AC3E}">
        <p14:creationId xmlns:p14="http://schemas.microsoft.com/office/powerpoint/2010/main" val="3241427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1B88D-0544-E46B-28D9-A9AF4EE95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D85E4D-B0DD-0AB0-E514-40EEEABB3D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D75814-009A-07B8-46EC-172E32C5DF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item I believe is important to review in the model is transitions between different corridors.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example you can see that the approach was not transitioned to match the mainline accurately.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could leave the contractor with questions on what the intent was here and could potentially cause it to be constructed incorrectly.</a:t>
            </a:r>
          </a:p>
          <a:p>
            <a:endParaRPr lang="en-US" dirty="0"/>
          </a:p>
        </p:txBody>
      </p:sp>
      <p:sp>
        <p:nvSpPr>
          <p:cNvPr id="4" name="Slide Number Placeholder 3">
            <a:extLst>
              <a:ext uri="{FF2B5EF4-FFF2-40B4-BE49-F238E27FC236}">
                <a16:creationId xmlns:a16="http://schemas.microsoft.com/office/drawing/2014/main" id="{2302C0C1-7B88-E20B-4436-9CB0EB7300D1}"/>
              </a:ext>
            </a:extLst>
          </p:cNvPr>
          <p:cNvSpPr>
            <a:spLocks noGrp="1"/>
          </p:cNvSpPr>
          <p:nvPr>
            <p:ph type="sldNum" sz="quarter" idx="5"/>
          </p:nvPr>
        </p:nvSpPr>
        <p:spPr/>
        <p:txBody>
          <a:bodyPr/>
          <a:lstStyle/>
          <a:p>
            <a:fld id="{74ABD9F4-8124-470A-87D1-69591DDDFE0E}" type="slidenum">
              <a:rPr lang="en-US" smtClean="0"/>
              <a:t>31</a:t>
            </a:fld>
            <a:endParaRPr lang="en-US"/>
          </a:p>
        </p:txBody>
      </p:sp>
    </p:spTree>
    <p:extLst>
      <p:ext uri="{BB962C8B-B14F-4D97-AF65-F5344CB8AC3E}">
        <p14:creationId xmlns:p14="http://schemas.microsoft.com/office/powerpoint/2010/main" val="1821663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A0887-F402-07A2-BEED-4557F2F8C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2123FB-1C08-C0D0-6843-DF4AC807F9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90B82F-38AC-72EB-4ABA-CEEE94430F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example the grading for the guardrail end treatment was not modeled.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common item that is not modeled and has caused construction issues in the past.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to model these type of items so that they can be constructed according to the applicable standards, adequate right of way can be acquired, and utilities can be relocated to the proper location.</a:t>
            </a:r>
          </a:p>
          <a:p>
            <a:endParaRPr lang="en-US" dirty="0"/>
          </a:p>
        </p:txBody>
      </p:sp>
      <p:sp>
        <p:nvSpPr>
          <p:cNvPr id="4" name="Slide Number Placeholder 3">
            <a:extLst>
              <a:ext uri="{FF2B5EF4-FFF2-40B4-BE49-F238E27FC236}">
                <a16:creationId xmlns:a16="http://schemas.microsoft.com/office/drawing/2014/main" id="{CF807609-0F7A-E32B-62AB-ED1A097A6221}"/>
              </a:ext>
            </a:extLst>
          </p:cNvPr>
          <p:cNvSpPr>
            <a:spLocks noGrp="1"/>
          </p:cNvSpPr>
          <p:nvPr>
            <p:ph type="sldNum" sz="quarter" idx="5"/>
          </p:nvPr>
        </p:nvSpPr>
        <p:spPr/>
        <p:txBody>
          <a:bodyPr/>
          <a:lstStyle/>
          <a:p>
            <a:fld id="{74ABD9F4-8124-470A-87D1-69591DDDFE0E}" type="slidenum">
              <a:rPr lang="en-US" smtClean="0"/>
              <a:t>32</a:t>
            </a:fld>
            <a:endParaRPr lang="en-US"/>
          </a:p>
        </p:txBody>
      </p:sp>
    </p:spTree>
    <p:extLst>
      <p:ext uri="{BB962C8B-B14F-4D97-AF65-F5344CB8AC3E}">
        <p14:creationId xmlns:p14="http://schemas.microsoft.com/office/powerpoint/2010/main" val="3655560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10EB3-FE49-BA2E-00BA-EE4F77329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94BD7-AF2B-7504-1EE8-725635B78E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4AFE4C-2DAE-C8D2-E676-EABB6A8376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Reviewing the model can help to identify potential issues that may not be obvious on the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this example you can see that when this entrance was tied in it created several issues with the backbone.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model had not been reviewed this likely would not have been noticed until it made it to construction.</a:t>
            </a:r>
          </a:p>
          <a:p>
            <a:endParaRPr lang="en-US" dirty="0"/>
          </a:p>
        </p:txBody>
      </p:sp>
      <p:sp>
        <p:nvSpPr>
          <p:cNvPr id="4" name="Slide Number Placeholder 3">
            <a:extLst>
              <a:ext uri="{FF2B5EF4-FFF2-40B4-BE49-F238E27FC236}">
                <a16:creationId xmlns:a16="http://schemas.microsoft.com/office/drawing/2014/main" id="{20E8A733-162D-584D-DC0C-FE5D1ECE06CE}"/>
              </a:ext>
            </a:extLst>
          </p:cNvPr>
          <p:cNvSpPr>
            <a:spLocks noGrp="1"/>
          </p:cNvSpPr>
          <p:nvPr>
            <p:ph type="sldNum" sz="quarter" idx="5"/>
          </p:nvPr>
        </p:nvSpPr>
        <p:spPr/>
        <p:txBody>
          <a:bodyPr/>
          <a:lstStyle/>
          <a:p>
            <a:fld id="{74ABD9F4-8124-470A-87D1-69591DDDFE0E}" type="slidenum">
              <a:rPr lang="en-US" smtClean="0"/>
              <a:t>33</a:t>
            </a:fld>
            <a:endParaRPr lang="en-US"/>
          </a:p>
        </p:txBody>
      </p:sp>
    </p:spTree>
    <p:extLst>
      <p:ext uri="{BB962C8B-B14F-4D97-AF65-F5344CB8AC3E}">
        <p14:creationId xmlns:p14="http://schemas.microsoft.com/office/powerpoint/2010/main" val="2910447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C1BD4-149C-D408-D50F-3D1B96D6B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CC60B-95AB-C2F2-8FA3-60ED17B4D5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C2AD0B-466A-6FC6-E198-657ECABB99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 review also helps with ensuring that drainage structures are placed in the proper locations and are constructable.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example you can see that there is no curb available for the box to be tied into due to being near multiple entrances.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the model review the designer was able to select a different drainage structure that would work in these conditions.</a:t>
            </a:r>
          </a:p>
          <a:p>
            <a:endParaRPr lang="en-US" dirty="0"/>
          </a:p>
        </p:txBody>
      </p:sp>
      <p:sp>
        <p:nvSpPr>
          <p:cNvPr id="4" name="Slide Number Placeholder 3">
            <a:extLst>
              <a:ext uri="{FF2B5EF4-FFF2-40B4-BE49-F238E27FC236}">
                <a16:creationId xmlns:a16="http://schemas.microsoft.com/office/drawing/2014/main" id="{FC332151-FDE3-A190-6018-907333A7597E}"/>
              </a:ext>
            </a:extLst>
          </p:cNvPr>
          <p:cNvSpPr>
            <a:spLocks noGrp="1"/>
          </p:cNvSpPr>
          <p:nvPr>
            <p:ph type="sldNum" sz="quarter" idx="5"/>
          </p:nvPr>
        </p:nvSpPr>
        <p:spPr/>
        <p:txBody>
          <a:bodyPr/>
          <a:lstStyle/>
          <a:p>
            <a:fld id="{74ABD9F4-8124-470A-87D1-69591DDDFE0E}" type="slidenum">
              <a:rPr lang="en-US" smtClean="0"/>
              <a:t>34</a:t>
            </a:fld>
            <a:endParaRPr lang="en-US"/>
          </a:p>
        </p:txBody>
      </p:sp>
    </p:spTree>
    <p:extLst>
      <p:ext uri="{BB962C8B-B14F-4D97-AF65-F5344CB8AC3E}">
        <p14:creationId xmlns:p14="http://schemas.microsoft.com/office/powerpoint/2010/main" val="37605073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A0E08-40C9-7879-89C0-17FA3A44F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114EA-063C-F893-4AED-1572B780A7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C75D03-D829-6A6D-282A-4D01394BA4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 reviews also allow us to see if any items are hand drawn and if those items may cause issues.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example the yellow line is the disturb limit copied from the base file so that it can be compared to the disturb limit in the corridor.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you can see there is a quite a bit of difference between the two. </a:t>
            </a:r>
            <a:r>
              <a:rPr lang="en-US"/>
              <a:t>When reviewed in 3D it appears the grading was not designed in a way that would accommodate the proposed drainage.</a:t>
            </a:r>
          </a:p>
          <a:p>
            <a:endParaRPr lang="en-US"/>
          </a:p>
        </p:txBody>
      </p:sp>
      <p:sp>
        <p:nvSpPr>
          <p:cNvPr id="4" name="Slide Number Placeholder 3">
            <a:extLst>
              <a:ext uri="{FF2B5EF4-FFF2-40B4-BE49-F238E27FC236}">
                <a16:creationId xmlns:a16="http://schemas.microsoft.com/office/drawing/2014/main" id="{5705341C-05D5-1775-DD93-B5BC66417D1F}"/>
              </a:ext>
            </a:extLst>
          </p:cNvPr>
          <p:cNvSpPr>
            <a:spLocks noGrp="1"/>
          </p:cNvSpPr>
          <p:nvPr>
            <p:ph type="sldNum" sz="quarter" idx="5"/>
          </p:nvPr>
        </p:nvSpPr>
        <p:spPr/>
        <p:txBody>
          <a:bodyPr/>
          <a:lstStyle/>
          <a:p>
            <a:fld id="{74ABD9F4-8124-470A-87D1-69591DDDFE0E}" type="slidenum">
              <a:rPr lang="en-US" smtClean="0"/>
              <a:t>35</a:t>
            </a:fld>
            <a:endParaRPr lang="en-US"/>
          </a:p>
        </p:txBody>
      </p:sp>
    </p:spTree>
    <p:extLst>
      <p:ext uri="{BB962C8B-B14F-4D97-AF65-F5344CB8AC3E}">
        <p14:creationId xmlns:p14="http://schemas.microsoft.com/office/powerpoint/2010/main" val="562113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78A2-3CB3-24B9-FC16-8D7E425A4E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AEBA95-28B2-70C2-756C-5E9EBD7519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71D87F-1ECA-3C3C-3ACD-7925539F7C56}"/>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5" name="Footer Placeholder 4">
            <a:extLst>
              <a:ext uri="{FF2B5EF4-FFF2-40B4-BE49-F238E27FC236}">
                <a16:creationId xmlns:a16="http://schemas.microsoft.com/office/drawing/2014/main" id="{4716F7C0-1F31-4733-ECCA-B719A67D3C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A22F2F-FDBA-1DA7-8FE1-299B57E81A46}"/>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194498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D029-E32B-BF23-56A3-1BB1E45AF0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EDD9C4-541B-E360-0A44-480A46CDBF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83504-7ADE-DA89-D265-B3A6B4807C7D}"/>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5" name="Footer Placeholder 4">
            <a:extLst>
              <a:ext uri="{FF2B5EF4-FFF2-40B4-BE49-F238E27FC236}">
                <a16:creationId xmlns:a16="http://schemas.microsoft.com/office/drawing/2014/main" id="{DE69A325-C05A-824B-F835-2446AC179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0FD04F-AAD3-6E1D-A497-966A0387CA4D}"/>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4205410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40BA-0B18-F820-535E-08DD46F890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35DCB6-069E-174C-DDAB-6A558C0EB3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89EF77-3F20-E5E2-3697-52D1DDB18C67}"/>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5" name="Footer Placeholder 4">
            <a:extLst>
              <a:ext uri="{FF2B5EF4-FFF2-40B4-BE49-F238E27FC236}">
                <a16:creationId xmlns:a16="http://schemas.microsoft.com/office/drawing/2014/main" id="{43D7BF42-1A67-2090-DDAA-5CA606C33C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E1B096-3319-7FDE-3D3C-8F248F1BE285}"/>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813336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0AC5-D416-5DD0-25DF-2657DB156B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CDDB5A-52DE-B974-0AFF-F8E58BB229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D4CA6C-662A-FD7B-6845-7BCD1ECCF7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4284FF-FFB8-A9E4-FE95-52E5A772A470}"/>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6" name="Footer Placeholder 5">
            <a:extLst>
              <a:ext uri="{FF2B5EF4-FFF2-40B4-BE49-F238E27FC236}">
                <a16:creationId xmlns:a16="http://schemas.microsoft.com/office/drawing/2014/main" id="{0967FB5D-3389-6218-D650-3BFDBA5CC5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DCB5D2-573C-8275-490E-F6DBC95C8BCD}"/>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12964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0F60-063F-0E4D-305F-155D1062AB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C93009-17C8-B677-8486-49AE8B2CD9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5762A8-F124-A2C6-47B3-925DEA6F2E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1922FB-925B-A275-DB23-E54CD389CB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26E61E-D488-CFCE-6C41-87D5098DC2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474343-A89E-4F7B-2948-412CE2094C8A}"/>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8" name="Footer Placeholder 7">
            <a:extLst>
              <a:ext uri="{FF2B5EF4-FFF2-40B4-BE49-F238E27FC236}">
                <a16:creationId xmlns:a16="http://schemas.microsoft.com/office/drawing/2014/main" id="{EC4208D8-5EC2-DC1F-74CD-E46524B94A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14838D-5FE9-454F-AB23-6E917C749288}"/>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3589654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3AA92-E34B-65B4-BAE4-06ACD7A05B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E4829F-2375-E8FB-5076-89850D48481B}"/>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4" name="Footer Placeholder 3">
            <a:extLst>
              <a:ext uri="{FF2B5EF4-FFF2-40B4-BE49-F238E27FC236}">
                <a16:creationId xmlns:a16="http://schemas.microsoft.com/office/drawing/2014/main" id="{3CC748A8-CD84-6594-73DF-0A868FC9B4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E10DF3-4AFB-D4D3-3DCD-DCAFA1768F84}"/>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2902764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5D26D-B310-E8F7-0217-CC2222079D2F}"/>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3" name="Footer Placeholder 2">
            <a:extLst>
              <a:ext uri="{FF2B5EF4-FFF2-40B4-BE49-F238E27FC236}">
                <a16:creationId xmlns:a16="http://schemas.microsoft.com/office/drawing/2014/main" id="{36F7FB59-A2E1-1853-EDD0-DB372E7379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321349-ACFC-989B-658D-6E730A81D1C0}"/>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2235058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BFAB-9042-9072-7DC2-869B8B52C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03E6F7-CC0E-5B46-D108-74F8986985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75A12B-5938-1530-7383-70184163E6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3F7203-904B-442D-3886-E42CD83A0EBE}"/>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6" name="Footer Placeholder 5">
            <a:extLst>
              <a:ext uri="{FF2B5EF4-FFF2-40B4-BE49-F238E27FC236}">
                <a16:creationId xmlns:a16="http://schemas.microsoft.com/office/drawing/2014/main" id="{9AA2D210-6CD1-5BF3-9628-F7F19D3440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D2CAD5-6A5E-3280-1DAD-94B47728B2AC}"/>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732666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7EB1F-1F04-9DE0-89DC-A0476E4427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6345E2-9EB6-3A67-6756-7CAA0F573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4CBEBB-6625-E0F0-5EC7-C3D321F3E5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DA2AE-EFEC-CB78-530C-5F5031CA9F21}"/>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6" name="Footer Placeholder 5">
            <a:extLst>
              <a:ext uri="{FF2B5EF4-FFF2-40B4-BE49-F238E27FC236}">
                <a16:creationId xmlns:a16="http://schemas.microsoft.com/office/drawing/2014/main" id="{9994F0A4-62E5-3C35-32AE-93C9240448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0261B-9DA5-481C-10C6-A9C34347B46B}"/>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4143472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77DDC-7B78-A2B7-99C8-43A2C30DDC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DCF0D3-D536-B444-3A91-D2B107FEEE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098325-3EA0-F75A-AB3D-2AD3C59EAB8A}"/>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5" name="Footer Placeholder 4">
            <a:extLst>
              <a:ext uri="{FF2B5EF4-FFF2-40B4-BE49-F238E27FC236}">
                <a16:creationId xmlns:a16="http://schemas.microsoft.com/office/drawing/2014/main" id="{8F97A5A7-F159-CD4C-A971-3104CD1CA2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48EAF-A90A-72D0-5D3F-A8BDCB3BB51C}"/>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264367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D3DB78-8D75-D7FA-2E1A-EA121D433A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FFD1A88-8D4B-69F2-4FFB-5950660758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8C6248-F60C-8DD0-C8D6-6A6EBCB250F6}"/>
              </a:ext>
            </a:extLst>
          </p:cNvPr>
          <p:cNvSpPr>
            <a:spLocks noGrp="1"/>
          </p:cNvSpPr>
          <p:nvPr>
            <p:ph type="dt" sz="half" idx="10"/>
          </p:nvPr>
        </p:nvSpPr>
        <p:spPr/>
        <p:txBody>
          <a:bodyPr/>
          <a:lstStyle/>
          <a:p>
            <a:fld id="{0A03B7AF-70F0-4464-A76C-F414281D9076}" type="datetimeFigureOut">
              <a:rPr lang="en-US" smtClean="0"/>
              <a:t>9/10/2026</a:t>
            </a:fld>
            <a:endParaRPr lang="en-US"/>
          </a:p>
        </p:txBody>
      </p:sp>
      <p:sp>
        <p:nvSpPr>
          <p:cNvPr id="5" name="Footer Placeholder 4">
            <a:extLst>
              <a:ext uri="{FF2B5EF4-FFF2-40B4-BE49-F238E27FC236}">
                <a16:creationId xmlns:a16="http://schemas.microsoft.com/office/drawing/2014/main" id="{BA0D40E7-6D5E-3983-FFC1-48FD9271DA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0E4085-44BD-E00B-1201-C156ADE1E692}"/>
              </a:ext>
            </a:extLst>
          </p:cNvPr>
          <p:cNvSpPr>
            <a:spLocks noGrp="1"/>
          </p:cNvSpPr>
          <p:nvPr>
            <p:ph type="sldNum" sz="quarter" idx="12"/>
          </p:nvPr>
        </p:nvSpPr>
        <p:spPr/>
        <p:txBody>
          <a:bodyPr/>
          <a:lstStyle/>
          <a:p>
            <a:fld id="{1C686931-CD33-4423-9890-CBC54058AD00}" type="slidenum">
              <a:rPr lang="en-US" smtClean="0"/>
              <a:t>‹#›</a:t>
            </a:fld>
            <a:endParaRPr lang="en-US"/>
          </a:p>
        </p:txBody>
      </p:sp>
    </p:spTree>
    <p:extLst>
      <p:ext uri="{BB962C8B-B14F-4D97-AF65-F5344CB8AC3E}">
        <p14:creationId xmlns:p14="http://schemas.microsoft.com/office/powerpoint/2010/main" val="2855147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830CD2-5B45-D029-25B0-15E0D478E7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7423C9-F951-7D4B-400D-443C1F5B27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A59676-0F77-739C-B012-716BBDC897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03B7AF-70F0-4464-A76C-F414281D9076}" type="datetimeFigureOut">
              <a:rPr lang="en-US" smtClean="0"/>
              <a:t>9/10/2026</a:t>
            </a:fld>
            <a:endParaRPr lang="en-US"/>
          </a:p>
        </p:txBody>
      </p:sp>
      <p:sp>
        <p:nvSpPr>
          <p:cNvPr id="5" name="Footer Placeholder 4">
            <a:extLst>
              <a:ext uri="{FF2B5EF4-FFF2-40B4-BE49-F238E27FC236}">
                <a16:creationId xmlns:a16="http://schemas.microsoft.com/office/drawing/2014/main" id="{3EA8C4E2-C52B-1DE7-0CB1-6DC843E7E3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D26CED1-E574-F7C4-5546-A3DC22307C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86931-CD33-4423-9890-CBC54058AD00}" type="slidenum">
              <a:rPr lang="en-US" smtClean="0"/>
              <a:t>‹#›</a:t>
            </a:fld>
            <a:endParaRPr lang="en-US"/>
          </a:p>
        </p:txBody>
      </p:sp>
    </p:spTree>
    <p:extLst>
      <p:ext uri="{BB962C8B-B14F-4D97-AF65-F5344CB8AC3E}">
        <p14:creationId xmlns:p14="http://schemas.microsoft.com/office/powerpoint/2010/main" val="2574982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jpe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9.jpe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image" Target="../media/image2.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2.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jpeg"/><Relationship Id="rId7"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image" Target="../media/image9.jpeg"/><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2.png"/><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2.png"/><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9.jpe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jpeg"/><Relationship Id="rId7"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2.png"/><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2.png"/><Relationship Id="rId4"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2.png"/><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3.png"/><Relationship Id="rId4" Type="http://schemas.openxmlformats.org/officeDocument/2006/relationships/image" Target="../media/image9.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2.png"/><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2.png"/><Relationship Id="rId4" Type="http://schemas.openxmlformats.org/officeDocument/2006/relationships/image" Target="../media/image9.jpe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2.png"/><Relationship Id="rId4" Type="http://schemas.openxmlformats.org/officeDocument/2006/relationships/image" Target="../media/image9.jpe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2.png"/><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61.gif"/><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7B8185-552E-851E-A73D-F9938FD86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39FEB902-CC92-D39D-46CB-C6CE1FAE4A31}"/>
              </a:ext>
            </a:extLst>
          </p:cNvPr>
          <p:cNvSpPr txBox="1"/>
          <p:nvPr/>
        </p:nvSpPr>
        <p:spPr>
          <a:xfrm>
            <a:off x="7717536" y="4535424"/>
            <a:ext cx="4279392" cy="1354217"/>
          </a:xfrm>
          <a:prstGeom prst="rect">
            <a:avLst/>
          </a:prstGeom>
          <a:noFill/>
        </p:spPr>
        <p:txBody>
          <a:bodyPr wrap="square" rtlCol="0">
            <a:spAutoFit/>
          </a:bodyPr>
          <a:lstStyle/>
          <a:p>
            <a:pPr algn="r"/>
            <a:r>
              <a:rPr lang="en-US" sz="2800">
                <a:solidFill>
                  <a:srgbClr val="0070C0"/>
                </a:solidFill>
              </a:rPr>
              <a:t>Models Matters</a:t>
            </a:r>
          </a:p>
          <a:p>
            <a:pPr algn="r"/>
            <a:r>
              <a:rPr lang="en-US">
                <a:solidFill>
                  <a:srgbClr val="0070C0"/>
                </a:solidFill>
              </a:rPr>
              <a:t>Cameron Brunty, PE</a:t>
            </a:r>
          </a:p>
          <a:p>
            <a:pPr algn="r"/>
            <a:r>
              <a:rPr lang="en-US">
                <a:solidFill>
                  <a:srgbClr val="0070C0"/>
                </a:solidFill>
              </a:rPr>
              <a:t>Blake Combs, PE</a:t>
            </a:r>
          </a:p>
          <a:p>
            <a:pPr algn="r"/>
            <a:r>
              <a:rPr lang="en-US">
                <a:solidFill>
                  <a:srgbClr val="0070C0"/>
                </a:solidFill>
              </a:rPr>
              <a:t>David Greenwell, PE</a:t>
            </a:r>
          </a:p>
        </p:txBody>
      </p:sp>
      <p:pic>
        <p:nvPicPr>
          <p:cNvPr id="9" name="Picture 8">
            <a:extLst>
              <a:ext uri="{FF2B5EF4-FFF2-40B4-BE49-F238E27FC236}">
                <a16:creationId xmlns:a16="http://schemas.microsoft.com/office/drawing/2014/main" id="{463914DC-1BE5-4B88-3365-ED41474764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8802" y="118871"/>
            <a:ext cx="1748126" cy="1867147"/>
          </a:xfrm>
          <a:prstGeom prst="rect">
            <a:avLst/>
          </a:prstGeom>
        </p:spPr>
      </p:pic>
      <p:pic>
        <p:nvPicPr>
          <p:cNvPr id="6" name="Picture 5">
            <a:extLst>
              <a:ext uri="{FF2B5EF4-FFF2-40B4-BE49-F238E27FC236}">
                <a16:creationId xmlns:a16="http://schemas.microsoft.com/office/drawing/2014/main" id="{659440C9-D80B-D473-4DBF-E126FB0399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2336" y="138062"/>
            <a:ext cx="1644061" cy="2304620"/>
          </a:xfrm>
          <a:prstGeom prst="rect">
            <a:avLst/>
          </a:prstGeom>
        </p:spPr>
      </p:pic>
    </p:spTree>
    <p:extLst>
      <p:ext uri="{BB962C8B-B14F-4D97-AF65-F5344CB8AC3E}">
        <p14:creationId xmlns:p14="http://schemas.microsoft.com/office/powerpoint/2010/main" val="19047936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65FC3-085A-0514-602F-F0CEB0C52FB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0CF8284A-3739-B32A-9C34-4D3DCB52DF0D}"/>
              </a:ext>
            </a:extLst>
          </p:cNvPr>
          <p:cNvSpPr/>
          <p:nvPr/>
        </p:nvSpPr>
        <p:spPr>
          <a:xfrm>
            <a:off x="0" y="0"/>
            <a:ext cx="12192000" cy="149859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a:solidFill>
                  <a:srgbClr val="0070C0"/>
                </a:solidFill>
                <a:latin typeface="Haettenschweiler" panose="020B0706040902060204" pitchFamily="34" charset="0"/>
              </a:rPr>
              <a:t>  </a:t>
            </a:r>
            <a:r>
              <a:rPr lang="en-US" sz="4400" u="sng">
                <a:solidFill>
                  <a:schemeClr val="tx2">
                    <a:lumMod val="90000"/>
                    <a:lumOff val="10000"/>
                  </a:schemeClr>
                </a:solidFill>
                <a:latin typeface="Haettenschweiler" panose="020B0706040902060204" pitchFamily="34" charset="0"/>
              </a:rPr>
              <a:t>What is the goal of Deliverables?</a:t>
            </a:r>
          </a:p>
        </p:txBody>
      </p:sp>
      <p:pic>
        <p:nvPicPr>
          <p:cNvPr id="3" name="Picture 2">
            <a:extLst>
              <a:ext uri="{FF2B5EF4-FFF2-40B4-BE49-F238E27FC236}">
                <a16:creationId xmlns:a16="http://schemas.microsoft.com/office/drawing/2014/main" id="{9F971A07-452A-306E-B7E2-708DE73808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498600"/>
            <a:ext cx="12192000" cy="5359400"/>
          </a:xfrm>
          <a:prstGeom prst="rect">
            <a:avLst/>
          </a:prstGeom>
        </p:spPr>
      </p:pic>
      <p:pic>
        <p:nvPicPr>
          <p:cNvPr id="5" name="Picture 4">
            <a:extLst>
              <a:ext uri="{FF2B5EF4-FFF2-40B4-BE49-F238E27FC236}">
                <a16:creationId xmlns:a16="http://schemas.microsoft.com/office/drawing/2014/main" id="{4C1BFD48-ADCE-70DE-9B47-939C937641C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55821" y="86638"/>
            <a:ext cx="1240839" cy="1325322"/>
          </a:xfrm>
          <a:prstGeom prst="rect">
            <a:avLst/>
          </a:prstGeom>
        </p:spPr>
      </p:pic>
      <p:sp>
        <p:nvSpPr>
          <p:cNvPr id="13" name="Flowchart: Data 12">
            <a:extLst>
              <a:ext uri="{FF2B5EF4-FFF2-40B4-BE49-F238E27FC236}">
                <a16:creationId xmlns:a16="http://schemas.microsoft.com/office/drawing/2014/main" id="{D24FE0D0-D4D6-BE4B-A90B-5476FB84407C}"/>
              </a:ext>
            </a:extLst>
          </p:cNvPr>
          <p:cNvSpPr/>
          <p:nvPr/>
        </p:nvSpPr>
        <p:spPr>
          <a:xfrm>
            <a:off x="1136507" y="4083768"/>
            <a:ext cx="9918986" cy="178926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9423 w 10000"/>
              <a:gd name="connsiteY3" fmla="*/ 10000 h 10000"/>
              <a:gd name="connsiteX4" fmla="*/ 0 w 10000"/>
              <a:gd name="connsiteY4" fmla="*/ 10000 h 10000"/>
              <a:gd name="connsiteX0" fmla="*/ 0 w 10000"/>
              <a:gd name="connsiteY0" fmla="*/ 10000 h 10000"/>
              <a:gd name="connsiteX1" fmla="*/ 689 w 10000"/>
              <a:gd name="connsiteY1" fmla="*/ 0 h 10000"/>
              <a:gd name="connsiteX2" fmla="*/ 10000 w 10000"/>
              <a:gd name="connsiteY2" fmla="*/ 0 h 10000"/>
              <a:gd name="connsiteX3" fmla="*/ 9423 w 10000"/>
              <a:gd name="connsiteY3" fmla="*/ 10000 h 10000"/>
              <a:gd name="connsiteX4" fmla="*/ 0 w 10000"/>
              <a:gd name="connsiteY4" fmla="*/ 10000 h 10000"/>
              <a:gd name="connsiteX0" fmla="*/ 0 w 10000"/>
              <a:gd name="connsiteY0" fmla="*/ 10000 h 10000"/>
              <a:gd name="connsiteX1" fmla="*/ 689 w 10000"/>
              <a:gd name="connsiteY1" fmla="*/ 0 h 10000"/>
              <a:gd name="connsiteX2" fmla="*/ 10000 w 10000"/>
              <a:gd name="connsiteY2" fmla="*/ 0 h 10000"/>
              <a:gd name="connsiteX3" fmla="*/ 9536 w 10000"/>
              <a:gd name="connsiteY3" fmla="*/ 9930 h 10000"/>
              <a:gd name="connsiteX4" fmla="*/ 0 w 10000"/>
              <a:gd name="connsiteY4" fmla="*/ 10000 h 10000"/>
              <a:gd name="connsiteX0" fmla="*/ 0 w 9775"/>
              <a:gd name="connsiteY0" fmla="*/ 9930 h 9930"/>
              <a:gd name="connsiteX1" fmla="*/ 464 w 9775"/>
              <a:gd name="connsiteY1" fmla="*/ 0 h 9930"/>
              <a:gd name="connsiteX2" fmla="*/ 9775 w 9775"/>
              <a:gd name="connsiteY2" fmla="*/ 0 h 9930"/>
              <a:gd name="connsiteX3" fmla="*/ 9311 w 9775"/>
              <a:gd name="connsiteY3" fmla="*/ 9930 h 9930"/>
              <a:gd name="connsiteX4" fmla="*/ 0 w 9775"/>
              <a:gd name="connsiteY4" fmla="*/ 9930 h 9930"/>
              <a:gd name="connsiteX0" fmla="*/ 0 w 10000"/>
              <a:gd name="connsiteY0" fmla="*/ 10000 h 10000"/>
              <a:gd name="connsiteX1" fmla="*/ 475 w 10000"/>
              <a:gd name="connsiteY1" fmla="*/ 0 h 10000"/>
              <a:gd name="connsiteX2" fmla="*/ 10000 w 10000"/>
              <a:gd name="connsiteY2" fmla="*/ 0 h 10000"/>
              <a:gd name="connsiteX3" fmla="*/ 9525 w 10000"/>
              <a:gd name="connsiteY3" fmla="*/ 10000 h 10000"/>
              <a:gd name="connsiteX4" fmla="*/ 0 w 10000"/>
              <a:gd name="connsiteY4" fmla="*/ 10000 h 10000"/>
              <a:gd name="connsiteX0" fmla="*/ 0 w 10000"/>
              <a:gd name="connsiteY0" fmla="*/ 10000 h 10000"/>
              <a:gd name="connsiteX1" fmla="*/ 475 w 10000"/>
              <a:gd name="connsiteY1" fmla="*/ 0 h 10000"/>
              <a:gd name="connsiteX2" fmla="*/ 10000 w 10000"/>
              <a:gd name="connsiteY2" fmla="*/ 0 h 10000"/>
              <a:gd name="connsiteX3" fmla="*/ 9525 w 10000"/>
              <a:gd name="connsiteY3" fmla="*/ 10000 h 10000"/>
              <a:gd name="connsiteX4" fmla="*/ 0 w 10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cubicBezTo>
                  <a:pt x="237" y="5000"/>
                  <a:pt x="237" y="5000"/>
                  <a:pt x="475" y="0"/>
                </a:cubicBezTo>
                <a:lnTo>
                  <a:pt x="10000" y="0"/>
                </a:lnTo>
                <a:cubicBezTo>
                  <a:pt x="9804" y="3356"/>
                  <a:pt x="9722" y="6644"/>
                  <a:pt x="9525" y="10000"/>
                </a:cubicBezTo>
                <a:lnTo>
                  <a:pt x="0" y="10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Data 5">
            <a:extLst>
              <a:ext uri="{FF2B5EF4-FFF2-40B4-BE49-F238E27FC236}">
                <a16:creationId xmlns:a16="http://schemas.microsoft.com/office/drawing/2014/main" id="{7EB27427-8B51-F7C5-CD5A-0603A186670A}"/>
              </a:ext>
            </a:extLst>
          </p:cNvPr>
          <p:cNvSpPr/>
          <p:nvPr/>
        </p:nvSpPr>
        <p:spPr>
          <a:xfrm>
            <a:off x="2162245" y="2424176"/>
            <a:ext cx="2527300" cy="2009648"/>
          </a:xfrm>
          <a:prstGeom prst="flowChartInputOutpu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Data 6">
            <a:extLst>
              <a:ext uri="{FF2B5EF4-FFF2-40B4-BE49-F238E27FC236}">
                <a16:creationId xmlns:a16="http://schemas.microsoft.com/office/drawing/2014/main" id="{117F66D9-3FD6-0684-B401-4874A3D30F29}"/>
              </a:ext>
            </a:extLst>
          </p:cNvPr>
          <p:cNvSpPr/>
          <p:nvPr/>
        </p:nvSpPr>
        <p:spPr>
          <a:xfrm>
            <a:off x="5169042" y="2424176"/>
            <a:ext cx="2527300" cy="2009648"/>
          </a:xfrm>
          <a:prstGeom prst="flowChartInputOutput">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Data 7">
            <a:extLst>
              <a:ext uri="{FF2B5EF4-FFF2-40B4-BE49-F238E27FC236}">
                <a16:creationId xmlns:a16="http://schemas.microsoft.com/office/drawing/2014/main" id="{BD6A5950-A63E-7B22-8C6A-ADD8D7A35C2A}"/>
              </a:ext>
            </a:extLst>
          </p:cNvPr>
          <p:cNvSpPr/>
          <p:nvPr/>
        </p:nvSpPr>
        <p:spPr>
          <a:xfrm>
            <a:off x="8048696" y="2424176"/>
            <a:ext cx="2527300" cy="2009648"/>
          </a:xfrm>
          <a:prstGeom prst="flowChartInputOutput">
            <a:avLst/>
          </a:pr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66369E-90B3-19A5-0DBA-F99749F5D865}"/>
              </a:ext>
            </a:extLst>
          </p:cNvPr>
          <p:cNvSpPr txBox="1"/>
          <p:nvPr/>
        </p:nvSpPr>
        <p:spPr>
          <a:xfrm>
            <a:off x="1682746" y="4441078"/>
            <a:ext cx="3006797" cy="1077218"/>
          </a:xfrm>
          <a:prstGeom prst="rect">
            <a:avLst/>
          </a:prstGeom>
          <a:noFill/>
        </p:spPr>
        <p:txBody>
          <a:bodyPr wrap="square">
            <a:spAutoFit/>
          </a:bodyPr>
          <a:lstStyle/>
          <a:p>
            <a:pPr algn="ctr"/>
            <a:r>
              <a:rPr lang="en-US" sz="3200">
                <a:solidFill>
                  <a:schemeClr val="tx2">
                    <a:lumMod val="90000"/>
                    <a:lumOff val="10000"/>
                  </a:schemeClr>
                </a:solidFill>
                <a:latin typeface="Haettenschweiler" panose="020B0706040902060204" pitchFamily="34" charset="0"/>
              </a:rPr>
              <a:t>ACCURATE</a:t>
            </a:r>
          </a:p>
          <a:p>
            <a:pPr algn="ctr"/>
            <a:r>
              <a:rPr lang="en-US" sz="3200">
                <a:solidFill>
                  <a:schemeClr val="tx2">
                    <a:lumMod val="90000"/>
                    <a:lumOff val="10000"/>
                  </a:schemeClr>
                </a:solidFill>
                <a:latin typeface="Haettenschweiler" panose="020B0706040902060204" pitchFamily="34" charset="0"/>
              </a:rPr>
              <a:t>DATA</a:t>
            </a:r>
            <a:endParaRPr lang="en-US" sz="3200">
              <a:solidFill>
                <a:schemeClr val="tx2">
                  <a:lumMod val="90000"/>
                  <a:lumOff val="10000"/>
                </a:schemeClr>
              </a:solidFill>
            </a:endParaRPr>
          </a:p>
        </p:txBody>
      </p:sp>
      <p:sp>
        <p:nvSpPr>
          <p:cNvPr id="17" name="TextBox 16">
            <a:extLst>
              <a:ext uri="{FF2B5EF4-FFF2-40B4-BE49-F238E27FC236}">
                <a16:creationId xmlns:a16="http://schemas.microsoft.com/office/drawing/2014/main" id="{FF70718E-4289-0AE7-93FE-C2E75FFF5F66}"/>
              </a:ext>
            </a:extLst>
          </p:cNvPr>
          <p:cNvSpPr txBox="1"/>
          <p:nvPr/>
        </p:nvSpPr>
        <p:spPr>
          <a:xfrm>
            <a:off x="4622803" y="4435492"/>
            <a:ext cx="3006797" cy="1077218"/>
          </a:xfrm>
          <a:prstGeom prst="rect">
            <a:avLst/>
          </a:prstGeom>
          <a:noFill/>
        </p:spPr>
        <p:txBody>
          <a:bodyPr wrap="square">
            <a:spAutoFit/>
          </a:bodyPr>
          <a:lstStyle/>
          <a:p>
            <a:pPr algn="ctr"/>
            <a:r>
              <a:rPr lang="en-US" sz="3200">
                <a:solidFill>
                  <a:schemeClr val="tx2">
                    <a:lumMod val="90000"/>
                    <a:lumOff val="10000"/>
                  </a:schemeClr>
                </a:solidFill>
                <a:latin typeface="Haettenschweiler" panose="020B0706040902060204" pitchFamily="34" charset="0"/>
              </a:rPr>
              <a:t>CONSISTENT DELIVERABLES</a:t>
            </a:r>
            <a:endParaRPr lang="en-US" sz="3200">
              <a:solidFill>
                <a:schemeClr val="tx2">
                  <a:lumMod val="90000"/>
                  <a:lumOff val="10000"/>
                </a:schemeClr>
              </a:solidFill>
            </a:endParaRPr>
          </a:p>
        </p:txBody>
      </p:sp>
      <p:sp>
        <p:nvSpPr>
          <p:cNvPr id="18" name="TextBox 17">
            <a:extLst>
              <a:ext uri="{FF2B5EF4-FFF2-40B4-BE49-F238E27FC236}">
                <a16:creationId xmlns:a16="http://schemas.microsoft.com/office/drawing/2014/main" id="{6E26612D-D246-F032-1D71-5866FD5D93CC}"/>
              </a:ext>
            </a:extLst>
          </p:cNvPr>
          <p:cNvSpPr txBox="1"/>
          <p:nvPr/>
        </p:nvSpPr>
        <p:spPr>
          <a:xfrm>
            <a:off x="7502457" y="4435492"/>
            <a:ext cx="3006797" cy="1077218"/>
          </a:xfrm>
          <a:prstGeom prst="rect">
            <a:avLst/>
          </a:prstGeom>
          <a:noFill/>
        </p:spPr>
        <p:txBody>
          <a:bodyPr wrap="square">
            <a:spAutoFit/>
          </a:bodyPr>
          <a:lstStyle/>
          <a:p>
            <a:pPr algn="ctr"/>
            <a:r>
              <a:rPr lang="en-US" sz="3200">
                <a:solidFill>
                  <a:schemeClr val="tx2">
                    <a:lumMod val="90000"/>
                    <a:lumOff val="10000"/>
                  </a:schemeClr>
                </a:solidFill>
                <a:latin typeface="Haettenschweiler" panose="020B0706040902060204" pitchFamily="34" charset="0"/>
              </a:rPr>
              <a:t>FILE</a:t>
            </a:r>
          </a:p>
          <a:p>
            <a:pPr algn="ctr"/>
            <a:r>
              <a:rPr lang="en-US" sz="3200">
                <a:solidFill>
                  <a:schemeClr val="tx2">
                    <a:lumMod val="90000"/>
                    <a:lumOff val="10000"/>
                  </a:schemeClr>
                </a:solidFill>
                <a:latin typeface="Haettenschweiler" panose="020B0706040902060204" pitchFamily="34" charset="0"/>
              </a:rPr>
              <a:t>INTEROPERABILITY</a:t>
            </a:r>
            <a:endParaRPr lang="en-US" sz="3200">
              <a:solidFill>
                <a:schemeClr val="tx2">
                  <a:lumMod val="90000"/>
                  <a:lumOff val="10000"/>
                </a:schemeClr>
              </a:solidFill>
            </a:endParaRPr>
          </a:p>
        </p:txBody>
      </p:sp>
      <p:sp>
        <p:nvSpPr>
          <p:cNvPr id="19" name="Rectangle 18">
            <a:extLst>
              <a:ext uri="{FF2B5EF4-FFF2-40B4-BE49-F238E27FC236}">
                <a16:creationId xmlns:a16="http://schemas.microsoft.com/office/drawing/2014/main" id="{CE2C0565-7CB3-3D27-5B8D-0E7456CB2844}"/>
              </a:ext>
            </a:extLst>
          </p:cNvPr>
          <p:cNvSpPr/>
          <p:nvPr/>
        </p:nvSpPr>
        <p:spPr>
          <a:xfrm>
            <a:off x="0" y="1491347"/>
            <a:ext cx="12192000" cy="210453"/>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83161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C0703-3E1F-CCFE-FBA6-A1FAFB789A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46059E8-7E89-A9E2-5ADE-DA380B3CF5C9}"/>
              </a:ext>
            </a:extLst>
          </p:cNvPr>
          <p:cNvSpPr/>
          <p:nvPr/>
        </p:nvSpPr>
        <p:spPr>
          <a:xfrm>
            <a:off x="-16510" y="-1"/>
            <a:ext cx="12205333" cy="68468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0A71FD8-E0DC-5BB4-B252-2D3B504B68D0}"/>
              </a:ext>
            </a:extLst>
          </p:cNvPr>
          <p:cNvSpPr/>
          <p:nvPr/>
        </p:nvSpPr>
        <p:spPr>
          <a:xfrm>
            <a:off x="-16509" y="0"/>
            <a:ext cx="12205334" cy="3429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98D29743-1809-CC62-1C4F-FD1028B4BB60}"/>
              </a:ext>
            </a:extLst>
          </p:cNvPr>
          <p:cNvSpPr/>
          <p:nvPr/>
        </p:nvSpPr>
        <p:spPr>
          <a:xfrm>
            <a:off x="-16509" y="1714501"/>
            <a:ext cx="5477510" cy="5149848"/>
          </a:xfrm>
          <a:custGeom>
            <a:avLst/>
            <a:gdLst>
              <a:gd name="connsiteX0" fmla="*/ 0 w 7061200"/>
              <a:gd name="connsiteY0" fmla="*/ 2813050 h 5626100"/>
              <a:gd name="connsiteX1" fmla="*/ 1406525 w 7061200"/>
              <a:gd name="connsiteY1" fmla="*/ 1 h 5626100"/>
              <a:gd name="connsiteX2" fmla="*/ 5654675 w 7061200"/>
              <a:gd name="connsiteY2" fmla="*/ 1 h 5626100"/>
              <a:gd name="connsiteX3" fmla="*/ 7061200 w 7061200"/>
              <a:gd name="connsiteY3" fmla="*/ 2813050 h 5626100"/>
              <a:gd name="connsiteX4" fmla="*/ 5654675 w 7061200"/>
              <a:gd name="connsiteY4" fmla="*/ 5626099 h 5626100"/>
              <a:gd name="connsiteX5" fmla="*/ 1406525 w 7061200"/>
              <a:gd name="connsiteY5" fmla="*/ 5626099 h 5626100"/>
              <a:gd name="connsiteX6" fmla="*/ 0 w 7061200"/>
              <a:gd name="connsiteY6" fmla="*/ 2813050 h 5626100"/>
              <a:gd name="connsiteX0" fmla="*/ 0 w 7061200"/>
              <a:gd name="connsiteY0" fmla="*/ 2813049 h 5626098"/>
              <a:gd name="connsiteX1" fmla="*/ 1600200 w 7061200"/>
              <a:gd name="connsiteY1" fmla="*/ 3175 h 5626098"/>
              <a:gd name="connsiteX2" fmla="*/ 5654675 w 7061200"/>
              <a:gd name="connsiteY2" fmla="*/ 0 h 5626098"/>
              <a:gd name="connsiteX3" fmla="*/ 7061200 w 7061200"/>
              <a:gd name="connsiteY3" fmla="*/ 2813049 h 5626098"/>
              <a:gd name="connsiteX4" fmla="*/ 5654675 w 7061200"/>
              <a:gd name="connsiteY4" fmla="*/ 5626098 h 5626098"/>
              <a:gd name="connsiteX5" fmla="*/ 1406525 w 7061200"/>
              <a:gd name="connsiteY5" fmla="*/ 5626098 h 5626098"/>
              <a:gd name="connsiteX6" fmla="*/ 0 w 7061200"/>
              <a:gd name="connsiteY6" fmla="*/ 2813049 h 5626098"/>
              <a:gd name="connsiteX0" fmla="*/ 0 w 7061200"/>
              <a:gd name="connsiteY0" fmla="*/ 2813049 h 5626098"/>
              <a:gd name="connsiteX1" fmla="*/ 1600200 w 7061200"/>
              <a:gd name="connsiteY1" fmla="*/ 3175 h 5626098"/>
              <a:gd name="connsiteX2" fmla="*/ 5654675 w 7061200"/>
              <a:gd name="connsiteY2" fmla="*/ 0 h 5626098"/>
              <a:gd name="connsiteX3" fmla="*/ 7061200 w 7061200"/>
              <a:gd name="connsiteY3" fmla="*/ 2813049 h 5626098"/>
              <a:gd name="connsiteX4" fmla="*/ 5892800 w 7061200"/>
              <a:gd name="connsiteY4" fmla="*/ 5149848 h 5626098"/>
              <a:gd name="connsiteX5" fmla="*/ 1406525 w 7061200"/>
              <a:gd name="connsiteY5" fmla="*/ 5626098 h 5626098"/>
              <a:gd name="connsiteX6" fmla="*/ 0 w 7061200"/>
              <a:gd name="connsiteY6" fmla="*/ 2813049 h 5626098"/>
              <a:gd name="connsiteX0" fmla="*/ 0 w 5654675"/>
              <a:gd name="connsiteY0" fmla="*/ 5626098 h 5626098"/>
              <a:gd name="connsiteX1" fmla="*/ 193675 w 5654675"/>
              <a:gd name="connsiteY1" fmla="*/ 3175 h 5626098"/>
              <a:gd name="connsiteX2" fmla="*/ 4248150 w 5654675"/>
              <a:gd name="connsiteY2" fmla="*/ 0 h 5626098"/>
              <a:gd name="connsiteX3" fmla="*/ 5654675 w 5654675"/>
              <a:gd name="connsiteY3" fmla="*/ 2813049 h 5626098"/>
              <a:gd name="connsiteX4" fmla="*/ 4486275 w 5654675"/>
              <a:gd name="connsiteY4" fmla="*/ 5149848 h 5626098"/>
              <a:gd name="connsiteX5" fmla="*/ 0 w 5654675"/>
              <a:gd name="connsiteY5" fmla="*/ 5626098 h 5626098"/>
              <a:gd name="connsiteX0" fmla="*/ 0 w 5525135"/>
              <a:gd name="connsiteY0" fmla="*/ 5107938 h 5149848"/>
              <a:gd name="connsiteX1" fmla="*/ 64135 w 5525135"/>
              <a:gd name="connsiteY1" fmla="*/ 3175 h 5149848"/>
              <a:gd name="connsiteX2" fmla="*/ 4118610 w 5525135"/>
              <a:gd name="connsiteY2" fmla="*/ 0 h 5149848"/>
              <a:gd name="connsiteX3" fmla="*/ 5525135 w 5525135"/>
              <a:gd name="connsiteY3" fmla="*/ 2813049 h 5149848"/>
              <a:gd name="connsiteX4" fmla="*/ 4356735 w 5525135"/>
              <a:gd name="connsiteY4" fmla="*/ 5149848 h 5149848"/>
              <a:gd name="connsiteX5" fmla="*/ 0 w 5525135"/>
              <a:gd name="connsiteY5" fmla="*/ 5107938 h 5149848"/>
              <a:gd name="connsiteX0" fmla="*/ 0 w 5477510"/>
              <a:gd name="connsiteY0" fmla="*/ 5141276 h 5149848"/>
              <a:gd name="connsiteX1" fmla="*/ 16510 w 5477510"/>
              <a:gd name="connsiteY1" fmla="*/ 3175 h 5149848"/>
              <a:gd name="connsiteX2" fmla="*/ 4070985 w 5477510"/>
              <a:gd name="connsiteY2" fmla="*/ 0 h 5149848"/>
              <a:gd name="connsiteX3" fmla="*/ 5477510 w 5477510"/>
              <a:gd name="connsiteY3" fmla="*/ 2813049 h 5149848"/>
              <a:gd name="connsiteX4" fmla="*/ 4309110 w 5477510"/>
              <a:gd name="connsiteY4" fmla="*/ 5149848 h 5149848"/>
              <a:gd name="connsiteX5" fmla="*/ 0 w 5477510"/>
              <a:gd name="connsiteY5" fmla="*/ 5141276 h 514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7510" h="5149848">
                <a:moveTo>
                  <a:pt x="0" y="5141276"/>
                </a:moveTo>
                <a:cubicBezTo>
                  <a:pt x="5503" y="3428576"/>
                  <a:pt x="11007" y="1715875"/>
                  <a:pt x="16510" y="3175"/>
                </a:cubicBezTo>
                <a:lnTo>
                  <a:pt x="4070985" y="0"/>
                </a:lnTo>
                <a:lnTo>
                  <a:pt x="5477510" y="2813049"/>
                </a:lnTo>
                <a:lnTo>
                  <a:pt x="4309110" y="5149848"/>
                </a:lnTo>
                <a:lnTo>
                  <a:pt x="0" y="5141276"/>
                </a:ln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Hexagon 1">
            <a:extLst>
              <a:ext uri="{FF2B5EF4-FFF2-40B4-BE49-F238E27FC236}">
                <a16:creationId xmlns:a16="http://schemas.microsoft.com/office/drawing/2014/main" id="{62B78CC7-50E9-38A4-FC60-E24A4A9271FE}"/>
              </a:ext>
            </a:extLst>
          </p:cNvPr>
          <p:cNvSpPr/>
          <p:nvPr/>
        </p:nvSpPr>
        <p:spPr>
          <a:xfrm>
            <a:off x="3175" y="1946275"/>
            <a:ext cx="5191125" cy="4900610"/>
          </a:xfrm>
          <a:custGeom>
            <a:avLst/>
            <a:gdLst>
              <a:gd name="connsiteX0" fmla="*/ 0 w 6527800"/>
              <a:gd name="connsiteY0" fmla="*/ 2571750 h 5143500"/>
              <a:gd name="connsiteX1" fmla="*/ 1285875 w 6527800"/>
              <a:gd name="connsiteY1" fmla="*/ 1 h 5143500"/>
              <a:gd name="connsiteX2" fmla="*/ 5241925 w 6527800"/>
              <a:gd name="connsiteY2" fmla="*/ 1 h 5143500"/>
              <a:gd name="connsiteX3" fmla="*/ 6527800 w 6527800"/>
              <a:gd name="connsiteY3" fmla="*/ 2571750 h 5143500"/>
              <a:gd name="connsiteX4" fmla="*/ 5241925 w 6527800"/>
              <a:gd name="connsiteY4" fmla="*/ 5143499 h 5143500"/>
              <a:gd name="connsiteX5" fmla="*/ 1285875 w 6527800"/>
              <a:gd name="connsiteY5" fmla="*/ 5143499 h 5143500"/>
              <a:gd name="connsiteX6" fmla="*/ 0 w 6527800"/>
              <a:gd name="connsiteY6" fmla="*/ 2571750 h 5143500"/>
              <a:gd name="connsiteX0" fmla="*/ 0 w 6527800"/>
              <a:gd name="connsiteY0" fmla="*/ 2581274 h 5153023"/>
              <a:gd name="connsiteX1" fmla="*/ 1336675 w 6527800"/>
              <a:gd name="connsiteY1" fmla="*/ 0 h 5153023"/>
              <a:gd name="connsiteX2" fmla="*/ 5241925 w 6527800"/>
              <a:gd name="connsiteY2" fmla="*/ 9525 h 5153023"/>
              <a:gd name="connsiteX3" fmla="*/ 6527800 w 6527800"/>
              <a:gd name="connsiteY3" fmla="*/ 2581274 h 5153023"/>
              <a:gd name="connsiteX4" fmla="*/ 5241925 w 6527800"/>
              <a:gd name="connsiteY4" fmla="*/ 5153023 h 5153023"/>
              <a:gd name="connsiteX5" fmla="*/ 1285875 w 6527800"/>
              <a:gd name="connsiteY5" fmla="*/ 5153023 h 5153023"/>
              <a:gd name="connsiteX6" fmla="*/ 0 w 6527800"/>
              <a:gd name="connsiteY6" fmla="*/ 2581274 h 5153023"/>
              <a:gd name="connsiteX0" fmla="*/ 0 w 6527800"/>
              <a:gd name="connsiteY0" fmla="*/ 2581274 h 5153023"/>
              <a:gd name="connsiteX1" fmla="*/ 1336675 w 6527800"/>
              <a:gd name="connsiteY1" fmla="*/ 0 h 5153023"/>
              <a:gd name="connsiteX2" fmla="*/ 5241925 w 6527800"/>
              <a:gd name="connsiteY2" fmla="*/ 9525 h 5153023"/>
              <a:gd name="connsiteX3" fmla="*/ 6527800 w 6527800"/>
              <a:gd name="connsiteY3" fmla="*/ 2581274 h 5153023"/>
              <a:gd name="connsiteX4" fmla="*/ 5365750 w 6527800"/>
              <a:gd name="connsiteY4" fmla="*/ 4900610 h 5153023"/>
              <a:gd name="connsiteX5" fmla="*/ 1285875 w 6527800"/>
              <a:gd name="connsiteY5" fmla="*/ 5153023 h 5153023"/>
              <a:gd name="connsiteX6" fmla="*/ 0 w 6527800"/>
              <a:gd name="connsiteY6" fmla="*/ 2581274 h 5153023"/>
              <a:gd name="connsiteX0" fmla="*/ 0 w 6527800"/>
              <a:gd name="connsiteY0" fmla="*/ 2581274 h 4900610"/>
              <a:gd name="connsiteX1" fmla="*/ 1336675 w 6527800"/>
              <a:gd name="connsiteY1" fmla="*/ 0 h 4900610"/>
              <a:gd name="connsiteX2" fmla="*/ 5241925 w 6527800"/>
              <a:gd name="connsiteY2" fmla="*/ 9525 h 4900610"/>
              <a:gd name="connsiteX3" fmla="*/ 6527800 w 6527800"/>
              <a:gd name="connsiteY3" fmla="*/ 2581274 h 4900610"/>
              <a:gd name="connsiteX4" fmla="*/ 5365750 w 6527800"/>
              <a:gd name="connsiteY4" fmla="*/ 4900610 h 4900610"/>
              <a:gd name="connsiteX5" fmla="*/ 823912 w 6527800"/>
              <a:gd name="connsiteY5" fmla="*/ 4329110 h 4900610"/>
              <a:gd name="connsiteX6" fmla="*/ 0 w 6527800"/>
              <a:gd name="connsiteY6" fmla="*/ 2581274 h 4900610"/>
              <a:gd name="connsiteX0" fmla="*/ 0 w 6527800"/>
              <a:gd name="connsiteY0" fmla="*/ 2581274 h 4900610"/>
              <a:gd name="connsiteX1" fmla="*/ 1336675 w 6527800"/>
              <a:gd name="connsiteY1" fmla="*/ 0 h 4900610"/>
              <a:gd name="connsiteX2" fmla="*/ 5241925 w 6527800"/>
              <a:gd name="connsiteY2" fmla="*/ 9525 h 4900610"/>
              <a:gd name="connsiteX3" fmla="*/ 6527800 w 6527800"/>
              <a:gd name="connsiteY3" fmla="*/ 2581274 h 4900610"/>
              <a:gd name="connsiteX4" fmla="*/ 5365750 w 6527800"/>
              <a:gd name="connsiteY4" fmla="*/ 4900610 h 4900610"/>
              <a:gd name="connsiteX5" fmla="*/ 1338262 w 6527800"/>
              <a:gd name="connsiteY5" fmla="*/ 4895848 h 4900610"/>
              <a:gd name="connsiteX6" fmla="*/ 0 w 6527800"/>
              <a:gd name="connsiteY6" fmla="*/ 2581274 h 4900610"/>
              <a:gd name="connsiteX0" fmla="*/ 1587 w 5191125"/>
              <a:gd name="connsiteY0" fmla="*/ 4895848 h 4900610"/>
              <a:gd name="connsiteX1" fmla="*/ 0 w 5191125"/>
              <a:gd name="connsiteY1" fmla="*/ 0 h 4900610"/>
              <a:gd name="connsiteX2" fmla="*/ 3905250 w 5191125"/>
              <a:gd name="connsiteY2" fmla="*/ 9525 h 4900610"/>
              <a:gd name="connsiteX3" fmla="*/ 5191125 w 5191125"/>
              <a:gd name="connsiteY3" fmla="*/ 2581274 h 4900610"/>
              <a:gd name="connsiteX4" fmla="*/ 4029075 w 5191125"/>
              <a:gd name="connsiteY4" fmla="*/ 4900610 h 4900610"/>
              <a:gd name="connsiteX5" fmla="*/ 1587 w 5191125"/>
              <a:gd name="connsiteY5" fmla="*/ 4895848 h 4900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1125" h="4900610">
                <a:moveTo>
                  <a:pt x="1587" y="4895848"/>
                </a:moveTo>
                <a:lnTo>
                  <a:pt x="0" y="0"/>
                </a:lnTo>
                <a:lnTo>
                  <a:pt x="3905250" y="9525"/>
                </a:lnTo>
                <a:lnTo>
                  <a:pt x="5191125" y="2581274"/>
                </a:lnTo>
                <a:lnTo>
                  <a:pt x="4029075" y="4900610"/>
                </a:lnTo>
                <a:lnTo>
                  <a:pt x="1587" y="4895848"/>
                </a:lnTo>
                <a:close/>
              </a:path>
            </a:pathLst>
          </a:custGeom>
          <a:blipFill>
            <a:blip r:embed="rId5">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a:extLst>
              <a:ext uri="{FF2B5EF4-FFF2-40B4-BE49-F238E27FC236}">
                <a16:creationId xmlns:a16="http://schemas.microsoft.com/office/drawing/2014/main" id="{D7E1F0CB-8905-EFBA-5A2B-7C6C98EF5070}"/>
              </a:ext>
            </a:extLst>
          </p:cNvPr>
          <p:cNvSpPr/>
          <p:nvPr/>
        </p:nvSpPr>
        <p:spPr>
          <a:xfrm>
            <a:off x="9347221" y="1114413"/>
            <a:ext cx="2551176" cy="2074004"/>
          </a:xfrm>
          <a:prstGeom prst="hexagon">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latin typeface="Haettenschweiler" panose="020B0706040902060204" pitchFamily="34" charset="0"/>
              </a:rPr>
              <a:t>KYTC DESIGN</a:t>
            </a:r>
          </a:p>
        </p:txBody>
      </p:sp>
      <p:sp>
        <p:nvSpPr>
          <p:cNvPr id="9" name="Hexagon 8">
            <a:extLst>
              <a:ext uri="{FF2B5EF4-FFF2-40B4-BE49-F238E27FC236}">
                <a16:creationId xmlns:a16="http://schemas.microsoft.com/office/drawing/2014/main" id="{AA4DA598-37C2-C906-045E-8D2133DFABDF}"/>
              </a:ext>
            </a:extLst>
          </p:cNvPr>
          <p:cNvSpPr/>
          <p:nvPr/>
        </p:nvSpPr>
        <p:spPr>
          <a:xfrm>
            <a:off x="5601251" y="330701"/>
            <a:ext cx="2551176" cy="2074004"/>
          </a:xfrm>
          <a:prstGeom prst="hexagon">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latin typeface="Haettenschweiler" panose="020B0706040902060204" pitchFamily="34" charset="0"/>
              </a:rPr>
              <a:t>CONSULTANT</a:t>
            </a:r>
          </a:p>
        </p:txBody>
      </p:sp>
      <p:sp>
        <p:nvSpPr>
          <p:cNvPr id="10" name="Hexagon 9">
            <a:extLst>
              <a:ext uri="{FF2B5EF4-FFF2-40B4-BE49-F238E27FC236}">
                <a16:creationId xmlns:a16="http://schemas.microsoft.com/office/drawing/2014/main" id="{44FA348E-CCD2-F560-3281-5BF5DE72FFA2}"/>
              </a:ext>
            </a:extLst>
          </p:cNvPr>
          <p:cNvSpPr/>
          <p:nvPr/>
        </p:nvSpPr>
        <p:spPr>
          <a:xfrm>
            <a:off x="5601251" y="4343879"/>
            <a:ext cx="2551176" cy="2074004"/>
          </a:xfrm>
          <a:prstGeom prst="hexagon">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latin typeface="Haettenschweiler" panose="020B0706040902060204" pitchFamily="34" charset="0"/>
              </a:rPr>
              <a:t>CONTRACTOR</a:t>
            </a:r>
          </a:p>
        </p:txBody>
      </p:sp>
      <p:sp>
        <p:nvSpPr>
          <p:cNvPr id="11" name="Arrow: Left-Right 10">
            <a:extLst>
              <a:ext uri="{FF2B5EF4-FFF2-40B4-BE49-F238E27FC236}">
                <a16:creationId xmlns:a16="http://schemas.microsoft.com/office/drawing/2014/main" id="{FFD6F72E-1CD7-CE51-9EBF-F2054A69AA79}"/>
              </a:ext>
            </a:extLst>
          </p:cNvPr>
          <p:cNvSpPr/>
          <p:nvPr/>
        </p:nvSpPr>
        <p:spPr>
          <a:xfrm rot="847336">
            <a:off x="8259578" y="1322968"/>
            <a:ext cx="978408" cy="484632"/>
          </a:xfrm>
          <a:prstGeom prst="lef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Right 11">
            <a:extLst>
              <a:ext uri="{FF2B5EF4-FFF2-40B4-BE49-F238E27FC236}">
                <a16:creationId xmlns:a16="http://schemas.microsoft.com/office/drawing/2014/main" id="{8F555A53-B5B5-86CC-596B-016B9DAA38A3}"/>
              </a:ext>
            </a:extLst>
          </p:cNvPr>
          <p:cNvSpPr/>
          <p:nvPr/>
        </p:nvSpPr>
        <p:spPr>
          <a:xfrm rot="9658497">
            <a:off x="8263668" y="4952251"/>
            <a:ext cx="978408" cy="484632"/>
          </a:xfrm>
          <a:prstGeom prst="leftRightArrow">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lumMod val="90000"/>
                  <a:lumOff val="10000"/>
                </a:schemeClr>
              </a:solidFill>
            </a:endParaRPr>
          </a:p>
        </p:txBody>
      </p:sp>
      <p:sp>
        <p:nvSpPr>
          <p:cNvPr id="13" name="TextBox 12">
            <a:extLst>
              <a:ext uri="{FF2B5EF4-FFF2-40B4-BE49-F238E27FC236}">
                <a16:creationId xmlns:a16="http://schemas.microsoft.com/office/drawing/2014/main" id="{36AF11B2-79CC-E2FB-B514-D0593ADA1EE8}"/>
              </a:ext>
            </a:extLst>
          </p:cNvPr>
          <p:cNvSpPr txBox="1"/>
          <p:nvPr/>
        </p:nvSpPr>
        <p:spPr>
          <a:xfrm>
            <a:off x="8001827" y="657399"/>
            <a:ext cx="2167129" cy="461665"/>
          </a:xfrm>
          <a:prstGeom prst="rect">
            <a:avLst/>
          </a:prstGeom>
          <a:noFill/>
        </p:spPr>
        <p:txBody>
          <a:bodyPr wrap="square" rtlCol="0">
            <a:spAutoFit/>
          </a:bodyPr>
          <a:lstStyle/>
          <a:p>
            <a:r>
              <a:rPr lang="en-US" sz="2400">
                <a:solidFill>
                  <a:srgbClr val="FFFF00"/>
                </a:solidFill>
                <a:latin typeface="Haettenschweiler" panose="020B0706040902060204" pitchFamily="34" charset="0"/>
              </a:rPr>
              <a:t>PM And Design Staff</a:t>
            </a:r>
          </a:p>
        </p:txBody>
      </p:sp>
      <p:sp>
        <p:nvSpPr>
          <p:cNvPr id="14" name="TextBox 13">
            <a:extLst>
              <a:ext uri="{FF2B5EF4-FFF2-40B4-BE49-F238E27FC236}">
                <a16:creationId xmlns:a16="http://schemas.microsoft.com/office/drawing/2014/main" id="{981659ED-3D1B-DC9B-931F-805D55CAF993}"/>
              </a:ext>
            </a:extLst>
          </p:cNvPr>
          <p:cNvSpPr txBox="1"/>
          <p:nvPr/>
        </p:nvSpPr>
        <p:spPr>
          <a:xfrm>
            <a:off x="8103297" y="5642995"/>
            <a:ext cx="2167129" cy="461665"/>
          </a:xfrm>
          <a:prstGeom prst="rect">
            <a:avLst/>
          </a:prstGeom>
          <a:noFill/>
        </p:spPr>
        <p:txBody>
          <a:bodyPr wrap="square" rtlCol="0">
            <a:spAutoFit/>
          </a:bodyPr>
          <a:lstStyle/>
          <a:p>
            <a:r>
              <a:rPr lang="en-US" sz="2400">
                <a:solidFill>
                  <a:schemeClr val="tx2">
                    <a:lumMod val="90000"/>
                    <a:lumOff val="10000"/>
                  </a:schemeClr>
                </a:solidFill>
                <a:latin typeface="Haettenschweiler" panose="020B0706040902060204" pitchFamily="34" charset="0"/>
              </a:rPr>
              <a:t>RE And Inspectors</a:t>
            </a:r>
          </a:p>
        </p:txBody>
      </p:sp>
      <p:cxnSp>
        <p:nvCxnSpPr>
          <p:cNvPr id="16" name="Straight Connector 15">
            <a:extLst>
              <a:ext uri="{FF2B5EF4-FFF2-40B4-BE49-F238E27FC236}">
                <a16:creationId xmlns:a16="http://schemas.microsoft.com/office/drawing/2014/main" id="{5773F41D-5A39-18E9-F0B2-A0AA5311D0ED}"/>
              </a:ext>
            </a:extLst>
          </p:cNvPr>
          <p:cNvCxnSpPr>
            <a:cxnSpLocks/>
          </p:cNvCxnSpPr>
          <p:nvPr/>
        </p:nvCxnSpPr>
        <p:spPr>
          <a:xfrm flipV="1">
            <a:off x="4882896" y="3423441"/>
            <a:ext cx="3639312" cy="5559"/>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Arrow: Up-Down 18">
            <a:extLst>
              <a:ext uri="{FF2B5EF4-FFF2-40B4-BE49-F238E27FC236}">
                <a16:creationId xmlns:a16="http://schemas.microsoft.com/office/drawing/2014/main" id="{2C92D8EC-D1C3-4A54-1632-8575E9F626B1}"/>
              </a:ext>
            </a:extLst>
          </p:cNvPr>
          <p:cNvSpPr/>
          <p:nvPr/>
        </p:nvSpPr>
        <p:spPr>
          <a:xfrm>
            <a:off x="7431324" y="2837018"/>
            <a:ext cx="484632" cy="1216152"/>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6AC0677-4E70-80AB-E2F8-920F122BC439}"/>
              </a:ext>
            </a:extLst>
          </p:cNvPr>
          <p:cNvSpPr txBox="1"/>
          <p:nvPr/>
        </p:nvSpPr>
        <p:spPr>
          <a:xfrm>
            <a:off x="5041111" y="2976637"/>
            <a:ext cx="2672246" cy="830997"/>
          </a:xfrm>
          <a:prstGeom prst="rect">
            <a:avLst/>
          </a:prstGeom>
          <a:noFill/>
        </p:spPr>
        <p:txBody>
          <a:bodyPr wrap="square" rtlCol="0">
            <a:spAutoFit/>
          </a:bodyPr>
          <a:lstStyle/>
          <a:p>
            <a:r>
              <a:rPr lang="en-US" sz="2400">
                <a:solidFill>
                  <a:srgbClr val="FF0000"/>
                </a:solidFill>
                <a:latin typeface="Haettenschweiler" panose="020B0706040902060204" pitchFamily="34" charset="0"/>
              </a:rPr>
              <a:t>Limited To No Communication Between </a:t>
            </a:r>
          </a:p>
        </p:txBody>
      </p:sp>
      <p:sp>
        <p:nvSpPr>
          <p:cNvPr id="23" name="TextBox 22">
            <a:extLst>
              <a:ext uri="{FF2B5EF4-FFF2-40B4-BE49-F238E27FC236}">
                <a16:creationId xmlns:a16="http://schemas.microsoft.com/office/drawing/2014/main" id="{4A42BF42-D1CA-D11B-C6D7-238153D5E57C}"/>
              </a:ext>
            </a:extLst>
          </p:cNvPr>
          <p:cNvSpPr txBox="1"/>
          <p:nvPr/>
        </p:nvSpPr>
        <p:spPr>
          <a:xfrm>
            <a:off x="0" y="5979662"/>
            <a:ext cx="6184900" cy="769441"/>
          </a:xfrm>
          <a:prstGeom prst="rect">
            <a:avLst/>
          </a:prstGeom>
          <a:noFill/>
        </p:spPr>
        <p:txBody>
          <a:bodyPr wrap="square">
            <a:spAutoFit/>
          </a:bodyPr>
          <a:lstStyle/>
          <a:p>
            <a:r>
              <a:rPr lang="en-US" sz="4400" u="sng">
                <a:solidFill>
                  <a:schemeClr val="bg1"/>
                </a:solidFill>
                <a:latin typeface="Haettenschweiler" panose="020B0706040902060204" pitchFamily="34" charset="0"/>
              </a:rPr>
              <a:t>Project Communication</a:t>
            </a:r>
            <a:endParaRPr lang="en-US" u="sng">
              <a:solidFill>
                <a:schemeClr val="bg1"/>
              </a:solidFill>
            </a:endParaRPr>
          </a:p>
        </p:txBody>
      </p:sp>
      <p:sp>
        <p:nvSpPr>
          <p:cNvPr id="24" name="TextBox 23">
            <a:extLst>
              <a:ext uri="{FF2B5EF4-FFF2-40B4-BE49-F238E27FC236}">
                <a16:creationId xmlns:a16="http://schemas.microsoft.com/office/drawing/2014/main" id="{0CAFCE9E-D63D-9A9D-C607-6D8D9DFA90B2}"/>
              </a:ext>
            </a:extLst>
          </p:cNvPr>
          <p:cNvSpPr txBox="1"/>
          <p:nvPr/>
        </p:nvSpPr>
        <p:spPr>
          <a:xfrm>
            <a:off x="2473451" y="287989"/>
            <a:ext cx="3107816" cy="1200329"/>
          </a:xfrm>
          <a:prstGeom prst="rect">
            <a:avLst/>
          </a:prstGeom>
          <a:noFill/>
        </p:spPr>
        <p:txBody>
          <a:bodyPr wrap="square" rtlCol="0">
            <a:spAutoFit/>
          </a:bodyPr>
          <a:lstStyle/>
          <a:p>
            <a:r>
              <a:rPr lang="en-US" sz="2400">
                <a:solidFill>
                  <a:srgbClr val="FF0000"/>
                </a:solidFill>
                <a:latin typeface="Haettenschweiler" panose="020B0706040902060204" pitchFamily="34" charset="0"/>
              </a:rPr>
              <a:t>This is why our deliverables need to be accurate, consistent, and useable. </a:t>
            </a:r>
          </a:p>
        </p:txBody>
      </p:sp>
      <p:sp>
        <p:nvSpPr>
          <p:cNvPr id="6" name="Hexagon 5">
            <a:extLst>
              <a:ext uri="{FF2B5EF4-FFF2-40B4-BE49-F238E27FC236}">
                <a16:creationId xmlns:a16="http://schemas.microsoft.com/office/drawing/2014/main" id="{205FDD30-262B-7B00-411C-6481822B2CD9}"/>
              </a:ext>
            </a:extLst>
          </p:cNvPr>
          <p:cNvSpPr/>
          <p:nvPr/>
        </p:nvSpPr>
        <p:spPr>
          <a:xfrm>
            <a:off x="9347221" y="3669583"/>
            <a:ext cx="2551176" cy="2074004"/>
          </a:xfrm>
          <a:prstGeom prst="hexagon">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latin typeface="Haettenschweiler" panose="020B0706040902060204" pitchFamily="34" charset="0"/>
              </a:rPr>
              <a:t>KYTC CONST.</a:t>
            </a:r>
          </a:p>
        </p:txBody>
      </p:sp>
      <p:sp>
        <p:nvSpPr>
          <p:cNvPr id="17" name="Arrow: Up-Down 16">
            <a:extLst>
              <a:ext uri="{FF2B5EF4-FFF2-40B4-BE49-F238E27FC236}">
                <a16:creationId xmlns:a16="http://schemas.microsoft.com/office/drawing/2014/main" id="{AA0E73BA-C7EF-AF3E-B426-FDFFF6B69A4E}"/>
              </a:ext>
            </a:extLst>
          </p:cNvPr>
          <p:cNvSpPr/>
          <p:nvPr/>
        </p:nvSpPr>
        <p:spPr>
          <a:xfrm>
            <a:off x="10380493" y="2815365"/>
            <a:ext cx="484632" cy="1216152"/>
          </a:xfrm>
          <a:prstGeom prst="upDownArrow">
            <a:avLst/>
          </a:prstGeom>
          <a:solidFill>
            <a:srgbClr val="FF99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EBE1A1C8-CF6B-7952-871A-2611051C32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38404" y="11115"/>
            <a:ext cx="1326451" cy="1416763"/>
          </a:xfrm>
          <a:prstGeom prst="rect">
            <a:avLst/>
          </a:prstGeom>
        </p:spPr>
      </p:pic>
    </p:spTree>
    <p:extLst>
      <p:ext uri="{BB962C8B-B14F-4D97-AF65-F5344CB8AC3E}">
        <p14:creationId xmlns:p14="http://schemas.microsoft.com/office/powerpoint/2010/main" val="552953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9" grpId="0" animBg="1"/>
      <p:bldP spid="22" grpId="0"/>
      <p:bldP spid="24"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A5041-6221-BF91-1585-A96B283797F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B37766A-CFFE-0B86-07D4-9B1B5F797B70}"/>
              </a:ext>
            </a:extLst>
          </p:cNvPr>
          <p:cNvPicPr>
            <a:picLocks noChangeAspect="1"/>
          </p:cNvPicPr>
          <p:nvPr/>
        </p:nvPicPr>
        <p:blipFill>
          <a:blip r:embed="rId3">
            <a:alphaModFix/>
            <a:extLst>
              <a:ext uri="{28A0092B-C50C-407E-A947-70E740481C1C}">
                <a14:useLocalDpi xmlns:a14="http://schemas.microsoft.com/office/drawing/2010/main" val="0"/>
              </a:ext>
            </a:extLst>
          </a:blip>
          <a:srcRect/>
          <a:stretch/>
        </p:blipFill>
        <p:spPr>
          <a:xfrm>
            <a:off x="6007100" y="0"/>
            <a:ext cx="6184900" cy="6870700"/>
          </a:xfrm>
          <a:prstGeom prst="rect">
            <a:avLst/>
          </a:prstGeom>
        </p:spPr>
      </p:pic>
      <p:sp>
        <p:nvSpPr>
          <p:cNvPr id="9" name="Flowchart: Manual Input 8">
            <a:extLst>
              <a:ext uri="{FF2B5EF4-FFF2-40B4-BE49-F238E27FC236}">
                <a16:creationId xmlns:a16="http://schemas.microsoft.com/office/drawing/2014/main" id="{F8F07DCA-6E93-0427-D744-33D2E35E6257}"/>
              </a:ext>
            </a:extLst>
          </p:cNvPr>
          <p:cNvSpPr/>
          <p:nvPr/>
        </p:nvSpPr>
        <p:spPr>
          <a:xfrm rot="5400000">
            <a:off x="368554" y="-368554"/>
            <a:ext cx="6870700" cy="7607808"/>
          </a:xfrm>
          <a:prstGeom prst="flowChartManualInput">
            <a:avLst/>
          </a:prstGeom>
          <a:solidFill>
            <a:schemeClr val="tx2">
              <a:lumMod val="50000"/>
              <a:lumOff val="5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Manual Input 10">
            <a:extLst>
              <a:ext uri="{FF2B5EF4-FFF2-40B4-BE49-F238E27FC236}">
                <a16:creationId xmlns:a16="http://schemas.microsoft.com/office/drawing/2014/main" id="{4D17797E-264C-2FBD-CAA3-B1076FE458CA}"/>
              </a:ext>
            </a:extLst>
          </p:cNvPr>
          <p:cNvSpPr/>
          <p:nvPr/>
        </p:nvSpPr>
        <p:spPr>
          <a:xfrm rot="5400000">
            <a:off x="193719" y="-224028"/>
            <a:ext cx="6870700" cy="7306056"/>
          </a:xfrm>
          <a:prstGeom prst="flowChartManualInpu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5EF5026-2180-376D-0293-FC21A07ACFEC}"/>
              </a:ext>
            </a:extLst>
          </p:cNvPr>
          <p:cNvSpPr txBox="1"/>
          <p:nvPr/>
        </p:nvSpPr>
        <p:spPr>
          <a:xfrm>
            <a:off x="120687" y="163158"/>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What are the deliverables now?</a:t>
            </a:r>
            <a:endParaRPr lang="en-US" u="sng"/>
          </a:p>
        </p:txBody>
      </p:sp>
      <p:sp>
        <p:nvSpPr>
          <p:cNvPr id="4" name="TextBox 3">
            <a:extLst>
              <a:ext uri="{FF2B5EF4-FFF2-40B4-BE49-F238E27FC236}">
                <a16:creationId xmlns:a16="http://schemas.microsoft.com/office/drawing/2014/main" id="{7EAAD032-70C7-43D8-0928-6C7E2C542414}"/>
              </a:ext>
            </a:extLst>
          </p:cNvPr>
          <p:cNvSpPr txBox="1"/>
          <p:nvPr/>
        </p:nvSpPr>
        <p:spPr>
          <a:xfrm>
            <a:off x="120687" y="947898"/>
            <a:ext cx="5586185" cy="5381410"/>
          </a:xfrm>
          <a:prstGeom prst="rect">
            <a:avLst/>
          </a:prstGeom>
          <a:noFill/>
        </p:spPr>
        <p:txBody>
          <a:bodyPr wrap="square">
            <a:spAutoFit/>
          </a:bodyPr>
          <a:lstStyle/>
          <a:p>
            <a:pPr marL="457200" marR="0" lvl="0" indent="-457200" defTabSz="914400" rtl="0" eaLnBrk="1" fontAlgn="auto" latinLnBrk="0" hangingPunct="1">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rPr>
              <a:t>Sign and sealed plan sets. (Legal contract document)</a:t>
            </a:r>
            <a:endParaRPr lang="en-US" sz="3200">
              <a:solidFill>
                <a:srgbClr val="0E2841">
                  <a:lumMod val="90000"/>
                  <a:lumOff val="10000"/>
                </a:srgbClr>
              </a:solidFill>
              <a:latin typeface="Haettenschweiler" panose="020B0706040902060204" pitchFamily="34" charset="0"/>
            </a:endParaRPr>
          </a:p>
          <a:p>
            <a:pPr marL="457200" marR="0" lvl="0" indent="-457200" defTabSz="914400" rtl="0" eaLnBrk="1" fontAlgn="auto" latinLnBrk="0" hangingPunct="1">
              <a:lnSpc>
                <a:spcPct val="150000"/>
              </a:lnSpc>
              <a:spcAft>
                <a:spcPts val="0"/>
              </a:spcAft>
              <a:buClrTx/>
              <a:buSzTx/>
              <a:buFont typeface="Arial" panose="020B0604020202020204" pitchFamily="34" charset="0"/>
              <a:buChar char="•"/>
              <a:tabLst/>
              <a:defRPr/>
            </a:pPr>
            <a:r>
              <a:rPr lang="en-US" sz="3200">
                <a:solidFill>
                  <a:srgbClr val="0E2841">
                    <a:lumMod val="90000"/>
                    <a:lumOff val="10000"/>
                  </a:srgbClr>
                </a:solidFill>
                <a:latin typeface="Haettenschweiler" panose="020B0706040902060204" pitchFamily="34" charset="0"/>
              </a:rPr>
              <a:t>Electronic Engineering Data</a:t>
            </a:r>
          </a:p>
          <a:p>
            <a:pPr marL="457200" marR="0" lvl="0" indent="-457200" defTabSz="914400" rtl="0" eaLnBrk="1" fontAlgn="auto" latinLnBrk="0" hangingPunct="1">
              <a:lnSpc>
                <a:spcPct val="150000"/>
              </a:lnSpc>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Estimates</a:t>
            </a:r>
          </a:p>
          <a:p>
            <a:pPr marL="457200" marR="0" lvl="0" indent="-457200" defTabSz="914400" rtl="0" eaLnBrk="1" fontAlgn="auto" latinLnBrk="0" hangingPunct="1">
              <a:lnSpc>
                <a:spcPct val="150000"/>
              </a:lnSpc>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ENOI and Final Drainage Folder</a:t>
            </a:r>
          </a:p>
          <a:p>
            <a:pPr marL="457200" marR="0" lvl="0" indent="-457200" defTabSz="914400" rtl="0" eaLnBrk="1" fontAlgn="auto" latinLnBrk="0" hangingPunct="1">
              <a:lnSpc>
                <a:spcPct val="150000"/>
              </a:lnSpc>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Project Records</a:t>
            </a:r>
          </a:p>
          <a:p>
            <a:pPr marL="457200" marR="0" lvl="0" indent="-457200" defTabSz="914400" rtl="0" eaLnBrk="1" fontAlgn="auto" latinLnBrk="0" hangingPunct="1">
              <a:lnSpc>
                <a:spcPct val="150000"/>
              </a:lnSpc>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Various Excel Sheets</a:t>
            </a:r>
          </a:p>
          <a:p>
            <a:pPr marL="457200" marR="0" lvl="0" indent="-457200" defTabSz="914400" rtl="0" eaLnBrk="1" fontAlgn="auto" latinLnBrk="0" hangingPunct="1">
              <a:lnSpc>
                <a:spcPct val="150000"/>
              </a:lnSpc>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Project Specific Details</a:t>
            </a:r>
          </a:p>
        </p:txBody>
      </p:sp>
      <p:cxnSp>
        <p:nvCxnSpPr>
          <p:cNvPr id="6" name="Straight Connector 5">
            <a:extLst>
              <a:ext uri="{FF2B5EF4-FFF2-40B4-BE49-F238E27FC236}">
                <a16:creationId xmlns:a16="http://schemas.microsoft.com/office/drawing/2014/main" id="{FB3D1E5E-04BF-333D-9F0F-2857282F29EA}"/>
              </a:ext>
            </a:extLst>
          </p:cNvPr>
          <p:cNvCxnSpPr>
            <a:cxnSpLocks/>
          </p:cNvCxnSpPr>
          <p:nvPr/>
        </p:nvCxnSpPr>
        <p:spPr>
          <a:xfrm>
            <a:off x="-37528" y="2761488"/>
            <a:ext cx="6460089" cy="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3E8F3A3-E29B-21D7-ABE4-71023D51EF0A}"/>
              </a:ext>
            </a:extLst>
          </p:cNvPr>
          <p:cNvSpPr txBox="1"/>
          <p:nvPr/>
        </p:nvSpPr>
        <p:spPr>
          <a:xfrm>
            <a:off x="4614224" y="2281693"/>
            <a:ext cx="1691363" cy="830997"/>
          </a:xfrm>
          <a:prstGeom prst="rect">
            <a:avLst/>
          </a:prstGeom>
          <a:noFill/>
        </p:spPr>
        <p:txBody>
          <a:bodyPr wrap="square" rtlCol="0">
            <a:spAutoFit/>
          </a:bodyPr>
          <a:lstStyle/>
          <a:p>
            <a:r>
              <a:rPr lang="en-US" sz="2400">
                <a:solidFill>
                  <a:srgbClr val="FF0000"/>
                </a:solidFill>
                <a:latin typeface="Haettenschweiler" panose="020B0706040902060204" pitchFamily="34" charset="0"/>
              </a:rPr>
              <a:t>To Contractor</a:t>
            </a:r>
          </a:p>
          <a:p>
            <a:r>
              <a:rPr lang="en-US" sz="2400">
                <a:solidFill>
                  <a:srgbClr val="FF0000"/>
                </a:solidFill>
                <a:latin typeface="Haettenschweiler" panose="020B0706040902060204" pitchFamily="34" charset="0"/>
              </a:rPr>
              <a:t>Kept In House</a:t>
            </a:r>
          </a:p>
        </p:txBody>
      </p:sp>
      <p:sp>
        <p:nvSpPr>
          <p:cNvPr id="10" name="Arrow: Up 9">
            <a:extLst>
              <a:ext uri="{FF2B5EF4-FFF2-40B4-BE49-F238E27FC236}">
                <a16:creationId xmlns:a16="http://schemas.microsoft.com/office/drawing/2014/main" id="{7466E519-1579-1D74-70F4-903144ACB5CB}"/>
              </a:ext>
            </a:extLst>
          </p:cNvPr>
          <p:cNvSpPr/>
          <p:nvPr/>
        </p:nvSpPr>
        <p:spPr>
          <a:xfrm>
            <a:off x="5130800" y="1693349"/>
            <a:ext cx="484632" cy="679986"/>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A921ED22-7CE9-C412-2077-9A4B00C89F1E}"/>
              </a:ext>
            </a:extLst>
          </p:cNvPr>
          <p:cNvSpPr/>
          <p:nvPr/>
        </p:nvSpPr>
        <p:spPr>
          <a:xfrm rot="10800000">
            <a:off x="5130800" y="3065325"/>
            <a:ext cx="484632" cy="679986"/>
          </a:xfrm>
          <a:prstGeom prst="up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6B5062F-9A07-44D5-CA21-7D6DD6747E1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spTree>
    <p:extLst>
      <p:ext uri="{BB962C8B-B14F-4D97-AF65-F5344CB8AC3E}">
        <p14:creationId xmlns:p14="http://schemas.microsoft.com/office/powerpoint/2010/main" val="35892643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79E2D-781A-57CD-EAEE-1EEC7AB7299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20A0E31-92AD-916C-AEF9-177DC7B2CC4D}"/>
              </a:ext>
            </a:extLst>
          </p:cNvPr>
          <p:cNvSpPr/>
          <p:nvPr/>
        </p:nvSpPr>
        <p:spPr>
          <a:xfrm rot="10800000">
            <a:off x="38100" y="-1"/>
            <a:ext cx="12172949" cy="685799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C7CC9728-E77A-3B47-4B84-887D0F3DD245}"/>
              </a:ext>
            </a:extLst>
          </p:cNvPr>
          <p:cNvSpPr/>
          <p:nvPr/>
        </p:nvSpPr>
        <p:spPr>
          <a:xfrm>
            <a:off x="0" y="0"/>
            <a:ext cx="12192000" cy="6858000"/>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2B91148-6E5B-0965-094F-7B828A97C07F}"/>
              </a:ext>
            </a:extLst>
          </p:cNvPr>
          <p:cNvSpPr txBox="1"/>
          <p:nvPr/>
        </p:nvSpPr>
        <p:spPr>
          <a:xfrm>
            <a:off x="290512" y="5844071"/>
            <a:ext cx="9363076" cy="76944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a:ln>
                  <a:noFill/>
                </a:ln>
                <a:solidFill>
                  <a:prstClr val="white"/>
                </a:solidFill>
                <a:effectLst/>
                <a:uLnTx/>
                <a:uFillTx/>
                <a:latin typeface="Haettenschweiler" panose="020B0706040902060204" pitchFamily="34" charset="0"/>
                <a:ea typeface="+mn-ea"/>
                <a:cs typeface="+mn-cs"/>
              </a:rPr>
              <a:t>Request For Information -  Dimensions</a:t>
            </a:r>
            <a:endParaRPr kumimoji="0" lang="en-US" sz="1800" b="0" i="0" u="sng"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C607FEDC-A1D0-474F-6D5E-889B10DBF991}"/>
              </a:ext>
            </a:extLst>
          </p:cNvPr>
          <p:cNvSpPr/>
          <p:nvPr/>
        </p:nvSpPr>
        <p:spPr>
          <a:xfrm rot="10800000">
            <a:off x="38098" y="-2"/>
            <a:ext cx="12153901" cy="1828802"/>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C3A82E4-B442-29FD-81E7-AEF3A8A2FF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070" y="153650"/>
            <a:ext cx="5383930" cy="2817902"/>
          </a:xfrm>
          <a:prstGeom prst="rect">
            <a:avLst/>
          </a:prstGeom>
          <a:ln w="38100">
            <a:solidFill>
              <a:srgbClr val="FF0000"/>
            </a:solidFill>
          </a:ln>
        </p:spPr>
      </p:pic>
      <p:pic>
        <p:nvPicPr>
          <p:cNvPr id="11" name="Picture 10">
            <a:extLst>
              <a:ext uri="{FF2B5EF4-FFF2-40B4-BE49-F238E27FC236}">
                <a16:creationId xmlns:a16="http://schemas.microsoft.com/office/drawing/2014/main" id="{96EB29D8-F3BD-A785-AFBC-A0AD8B4884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070" y="3234777"/>
            <a:ext cx="5383930" cy="2496977"/>
          </a:xfrm>
          <a:prstGeom prst="rect">
            <a:avLst/>
          </a:prstGeom>
          <a:ln w="38100">
            <a:solidFill>
              <a:srgbClr val="FF0000"/>
            </a:solidFill>
          </a:ln>
        </p:spPr>
      </p:pic>
      <p:pic>
        <p:nvPicPr>
          <p:cNvPr id="13" name="Picture 12">
            <a:extLst>
              <a:ext uri="{FF2B5EF4-FFF2-40B4-BE49-F238E27FC236}">
                <a16:creationId xmlns:a16="http://schemas.microsoft.com/office/drawing/2014/main" id="{7CC0DFE5-0A0C-D298-406A-6248942ECD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5625" y="153650"/>
            <a:ext cx="4004249" cy="5578104"/>
          </a:xfrm>
          <a:prstGeom prst="rect">
            <a:avLst/>
          </a:prstGeom>
          <a:ln w="38100">
            <a:solidFill>
              <a:srgbClr val="FF0000"/>
            </a:solidFill>
          </a:ln>
        </p:spPr>
      </p:pic>
      <p:pic>
        <p:nvPicPr>
          <p:cNvPr id="15" name="Picture 14">
            <a:extLst>
              <a:ext uri="{FF2B5EF4-FFF2-40B4-BE49-F238E27FC236}">
                <a16:creationId xmlns:a16="http://schemas.microsoft.com/office/drawing/2014/main" id="{3FC01D9F-BAEC-D9F2-2790-F27BD42102A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spTree>
    <p:extLst>
      <p:ext uri="{BB962C8B-B14F-4D97-AF65-F5344CB8AC3E}">
        <p14:creationId xmlns:p14="http://schemas.microsoft.com/office/powerpoint/2010/main" val="19275633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CF6F2-196A-1F76-3855-A54829845C7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5703F57-89A6-6013-72D6-395AD6982AA1}"/>
              </a:ext>
            </a:extLst>
          </p:cNvPr>
          <p:cNvSpPr/>
          <p:nvPr/>
        </p:nvSpPr>
        <p:spPr>
          <a:xfrm rot="10800000">
            <a:off x="-21430" y="-2"/>
            <a:ext cx="12211048" cy="685799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759C4DE7-4985-56CC-EA6B-272866B66E2D}"/>
              </a:ext>
            </a:extLst>
          </p:cNvPr>
          <p:cNvSpPr/>
          <p:nvPr/>
        </p:nvSpPr>
        <p:spPr>
          <a:xfrm>
            <a:off x="0" y="1857375"/>
            <a:ext cx="9496425" cy="5000624"/>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A8049CA4-AD0E-D3A1-D6C8-1503F82A2D00}"/>
              </a:ext>
            </a:extLst>
          </p:cNvPr>
          <p:cNvSpPr/>
          <p:nvPr/>
        </p:nvSpPr>
        <p:spPr>
          <a:xfrm rot="10800000" flipV="1">
            <a:off x="8515349" y="0"/>
            <a:ext cx="3674269" cy="6858000"/>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84BC958-0241-D2BD-9E15-FA02C535ECFF}"/>
              </a:ext>
            </a:extLst>
          </p:cNvPr>
          <p:cNvSpPr txBox="1"/>
          <p:nvPr/>
        </p:nvSpPr>
        <p:spPr>
          <a:xfrm>
            <a:off x="290512" y="5844071"/>
            <a:ext cx="9363076" cy="769441"/>
          </a:xfrm>
          <a:prstGeom prst="rect">
            <a:avLst/>
          </a:prstGeom>
          <a:noFill/>
        </p:spPr>
        <p:txBody>
          <a:bodyPr wrap="square">
            <a:spAutoFit/>
          </a:bodyPr>
          <a:lstStyle/>
          <a:p>
            <a:pPr lvl="0">
              <a:defRPr/>
            </a:pPr>
            <a:r>
              <a:rPr lang="en-US" sz="4400" u="sng">
                <a:solidFill>
                  <a:prstClr val="white"/>
                </a:solidFill>
                <a:latin typeface="Haettenschweiler" panose="020B0706040902060204" pitchFamily="34" charset="0"/>
              </a:rPr>
              <a:t>Request For Information -  Slopes</a:t>
            </a:r>
            <a:endParaRPr lang="en-US" u="sng">
              <a:solidFill>
                <a:prstClr val="white"/>
              </a:solidFill>
            </a:endParaRPr>
          </a:p>
        </p:txBody>
      </p:sp>
      <p:pic>
        <p:nvPicPr>
          <p:cNvPr id="9" name="Picture 8">
            <a:extLst>
              <a:ext uri="{FF2B5EF4-FFF2-40B4-BE49-F238E27FC236}">
                <a16:creationId xmlns:a16="http://schemas.microsoft.com/office/drawing/2014/main" id="{439D8796-024C-A2D6-3EBF-DC38FC6096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11" name="Picture 10">
            <a:extLst>
              <a:ext uri="{FF2B5EF4-FFF2-40B4-BE49-F238E27FC236}">
                <a16:creationId xmlns:a16="http://schemas.microsoft.com/office/drawing/2014/main" id="{10C4829C-7989-2DD0-4DBA-D31306D294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809" y="1101959"/>
            <a:ext cx="5630570" cy="3367409"/>
          </a:xfrm>
          <a:prstGeom prst="rect">
            <a:avLst/>
          </a:prstGeom>
          <a:ln w="38100">
            <a:solidFill>
              <a:srgbClr val="FF0000"/>
            </a:solidFill>
          </a:ln>
        </p:spPr>
      </p:pic>
      <p:pic>
        <p:nvPicPr>
          <p:cNvPr id="13" name="Picture 12">
            <a:extLst>
              <a:ext uri="{FF2B5EF4-FFF2-40B4-BE49-F238E27FC236}">
                <a16:creationId xmlns:a16="http://schemas.microsoft.com/office/drawing/2014/main" id="{D3B925AB-0E6E-0C91-C71D-3EA1AECBE9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6188" y="1101958"/>
            <a:ext cx="6189762" cy="3367410"/>
          </a:xfrm>
          <a:prstGeom prst="rect">
            <a:avLst/>
          </a:prstGeom>
          <a:ln w="38100">
            <a:solidFill>
              <a:srgbClr val="FF0000"/>
            </a:solidFill>
          </a:ln>
        </p:spPr>
      </p:pic>
    </p:spTree>
    <p:extLst>
      <p:ext uri="{BB962C8B-B14F-4D97-AF65-F5344CB8AC3E}">
        <p14:creationId xmlns:p14="http://schemas.microsoft.com/office/powerpoint/2010/main" val="2227190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5444C-91D1-CE74-84BB-801C0EC4CAD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5DF61F2-0ED6-826B-0584-21468733927F}"/>
              </a:ext>
            </a:extLst>
          </p:cNvPr>
          <p:cNvSpPr/>
          <p:nvPr/>
        </p:nvSpPr>
        <p:spPr>
          <a:xfrm rot="10800000">
            <a:off x="38100" y="-1"/>
            <a:ext cx="12172949" cy="685799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D12F47CF-F0D1-065D-8A21-1725A58DAA6B}"/>
              </a:ext>
            </a:extLst>
          </p:cNvPr>
          <p:cNvSpPr/>
          <p:nvPr/>
        </p:nvSpPr>
        <p:spPr>
          <a:xfrm>
            <a:off x="0" y="0"/>
            <a:ext cx="12192000" cy="6858000"/>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EB763BB-1C7D-AC4C-733D-94A5160C7C1C}"/>
              </a:ext>
            </a:extLst>
          </p:cNvPr>
          <p:cNvSpPr txBox="1"/>
          <p:nvPr/>
        </p:nvSpPr>
        <p:spPr>
          <a:xfrm>
            <a:off x="290512" y="5844071"/>
            <a:ext cx="9363076" cy="76944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a:ln>
                  <a:noFill/>
                </a:ln>
                <a:solidFill>
                  <a:prstClr val="white"/>
                </a:solidFill>
                <a:effectLst/>
                <a:uLnTx/>
                <a:uFillTx/>
                <a:latin typeface="Haettenschweiler" panose="020B0706040902060204" pitchFamily="34" charset="0"/>
                <a:ea typeface="+mn-ea"/>
                <a:cs typeface="+mn-cs"/>
              </a:rPr>
              <a:t>Request For Information -  Ditches</a:t>
            </a:r>
            <a:endParaRPr kumimoji="0" lang="en-US" sz="1800" b="0" i="0" u="sng"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E15B4097-0306-4EDF-8CC9-120E1CA4549C}"/>
              </a:ext>
            </a:extLst>
          </p:cNvPr>
          <p:cNvSpPr/>
          <p:nvPr/>
        </p:nvSpPr>
        <p:spPr>
          <a:xfrm rot="10800000">
            <a:off x="38098" y="-2"/>
            <a:ext cx="12153901" cy="1828802"/>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DBF3614-9CA0-054E-46EE-A7CE300924E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4" name="Picture 3">
            <a:extLst>
              <a:ext uri="{FF2B5EF4-FFF2-40B4-BE49-F238E27FC236}">
                <a16:creationId xmlns:a16="http://schemas.microsoft.com/office/drawing/2014/main" id="{23A4335E-A33B-4D15-A7B7-2E1992B27D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163" y="140255"/>
            <a:ext cx="3596481" cy="5459329"/>
          </a:xfrm>
          <a:prstGeom prst="rect">
            <a:avLst/>
          </a:prstGeom>
          <a:ln w="38100">
            <a:solidFill>
              <a:srgbClr val="FF0000"/>
            </a:solidFill>
          </a:ln>
        </p:spPr>
      </p:pic>
      <p:pic>
        <p:nvPicPr>
          <p:cNvPr id="9" name="Picture 8">
            <a:extLst>
              <a:ext uri="{FF2B5EF4-FFF2-40B4-BE49-F238E27FC236}">
                <a16:creationId xmlns:a16="http://schemas.microsoft.com/office/drawing/2014/main" id="{E2572E3B-1E85-D304-B9EE-ABF3195773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00600" y="1203033"/>
            <a:ext cx="6822614" cy="3496060"/>
          </a:xfrm>
          <a:prstGeom prst="rect">
            <a:avLst/>
          </a:prstGeom>
          <a:ln w="38100">
            <a:solidFill>
              <a:srgbClr val="FF0000"/>
            </a:solidFill>
          </a:ln>
        </p:spPr>
      </p:pic>
    </p:spTree>
    <p:extLst>
      <p:ext uri="{BB962C8B-B14F-4D97-AF65-F5344CB8AC3E}">
        <p14:creationId xmlns:p14="http://schemas.microsoft.com/office/powerpoint/2010/main" val="28200143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18D64-89CB-7AFD-B194-5061F0D9524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A38C502-FA2E-2340-1137-4B07AA87C967}"/>
              </a:ext>
            </a:extLst>
          </p:cNvPr>
          <p:cNvSpPr/>
          <p:nvPr/>
        </p:nvSpPr>
        <p:spPr>
          <a:xfrm rot="10800000">
            <a:off x="-21430" y="-2"/>
            <a:ext cx="12211048" cy="685799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8E774B87-9D32-1731-C8B6-94DF46F8746F}"/>
              </a:ext>
            </a:extLst>
          </p:cNvPr>
          <p:cNvSpPr/>
          <p:nvPr/>
        </p:nvSpPr>
        <p:spPr>
          <a:xfrm>
            <a:off x="0" y="1857375"/>
            <a:ext cx="9496425" cy="5000624"/>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706DFAB2-9DBF-38EA-F13E-278B54703D71}"/>
              </a:ext>
            </a:extLst>
          </p:cNvPr>
          <p:cNvSpPr/>
          <p:nvPr/>
        </p:nvSpPr>
        <p:spPr>
          <a:xfrm rot="10800000" flipV="1">
            <a:off x="8515349" y="0"/>
            <a:ext cx="3674269" cy="6858000"/>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DE1452C-12EC-9FC9-5396-C1132E476C54}"/>
              </a:ext>
            </a:extLst>
          </p:cNvPr>
          <p:cNvSpPr txBox="1"/>
          <p:nvPr/>
        </p:nvSpPr>
        <p:spPr>
          <a:xfrm>
            <a:off x="290512" y="5844071"/>
            <a:ext cx="9363076" cy="769441"/>
          </a:xfrm>
          <a:prstGeom prst="rect">
            <a:avLst/>
          </a:prstGeom>
          <a:noFill/>
        </p:spPr>
        <p:txBody>
          <a:bodyPr wrap="square">
            <a:spAutoFit/>
          </a:bodyPr>
          <a:lstStyle/>
          <a:p>
            <a:pPr lvl="0">
              <a:defRPr/>
            </a:pPr>
            <a:r>
              <a:rPr lang="en-US" sz="4400" u="sng">
                <a:solidFill>
                  <a:prstClr val="white"/>
                </a:solidFill>
                <a:latin typeface="Haettenschweiler" panose="020B0706040902060204" pitchFamily="34" charset="0"/>
              </a:rPr>
              <a:t>Request For Information -  Ditches</a:t>
            </a:r>
            <a:endParaRPr lang="en-US" u="sng">
              <a:solidFill>
                <a:prstClr val="white"/>
              </a:solidFill>
            </a:endParaRPr>
          </a:p>
        </p:txBody>
      </p:sp>
      <p:pic>
        <p:nvPicPr>
          <p:cNvPr id="9" name="Picture 8">
            <a:extLst>
              <a:ext uri="{FF2B5EF4-FFF2-40B4-BE49-F238E27FC236}">
                <a16:creationId xmlns:a16="http://schemas.microsoft.com/office/drawing/2014/main" id="{A9166E21-FF5E-D903-A454-6B86864D387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3" name="Picture 2">
            <a:extLst>
              <a:ext uri="{FF2B5EF4-FFF2-40B4-BE49-F238E27FC236}">
                <a16:creationId xmlns:a16="http://schemas.microsoft.com/office/drawing/2014/main" id="{1BCB5C7C-6E87-97DD-9F07-52B7564531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7000" y="2696999"/>
            <a:ext cx="3981922" cy="3137970"/>
          </a:xfrm>
          <a:prstGeom prst="rect">
            <a:avLst/>
          </a:prstGeom>
          <a:ln w="38100">
            <a:solidFill>
              <a:srgbClr val="FF0000"/>
            </a:solidFill>
          </a:ln>
        </p:spPr>
      </p:pic>
      <p:pic>
        <p:nvPicPr>
          <p:cNvPr id="7" name="Picture 6">
            <a:extLst>
              <a:ext uri="{FF2B5EF4-FFF2-40B4-BE49-F238E27FC236}">
                <a16:creationId xmlns:a16="http://schemas.microsoft.com/office/drawing/2014/main" id="{0666BE38-678A-23F3-EBEF-8A46C7B668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6423" y="135746"/>
            <a:ext cx="9363076" cy="2425506"/>
          </a:xfrm>
          <a:prstGeom prst="rect">
            <a:avLst/>
          </a:prstGeom>
          <a:ln w="38100">
            <a:solidFill>
              <a:srgbClr val="FF0000"/>
            </a:solidFill>
          </a:ln>
        </p:spPr>
      </p:pic>
    </p:spTree>
    <p:extLst>
      <p:ext uri="{BB962C8B-B14F-4D97-AF65-F5344CB8AC3E}">
        <p14:creationId xmlns:p14="http://schemas.microsoft.com/office/powerpoint/2010/main" val="1132705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F2985-AFBE-8778-DD88-DF6020566F8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2F2B08E-56D6-71B5-FCFC-DBFA0FAA59B8}"/>
              </a:ext>
            </a:extLst>
          </p:cNvPr>
          <p:cNvSpPr/>
          <p:nvPr/>
        </p:nvSpPr>
        <p:spPr>
          <a:xfrm rot="10800000">
            <a:off x="38100" y="-1"/>
            <a:ext cx="12172949" cy="685799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19B1CDFC-5035-B8EF-3343-3EB4169704A5}"/>
              </a:ext>
            </a:extLst>
          </p:cNvPr>
          <p:cNvSpPr/>
          <p:nvPr/>
        </p:nvSpPr>
        <p:spPr>
          <a:xfrm>
            <a:off x="0" y="0"/>
            <a:ext cx="12192000" cy="6858000"/>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3CE67C6-8BE3-D810-A156-30A4AE453466}"/>
              </a:ext>
            </a:extLst>
          </p:cNvPr>
          <p:cNvSpPr txBox="1"/>
          <p:nvPr/>
        </p:nvSpPr>
        <p:spPr>
          <a:xfrm>
            <a:off x="290512" y="5844071"/>
            <a:ext cx="9363076" cy="76944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a:ln>
                  <a:noFill/>
                </a:ln>
                <a:solidFill>
                  <a:prstClr val="white"/>
                </a:solidFill>
                <a:effectLst/>
                <a:uLnTx/>
                <a:uFillTx/>
                <a:latin typeface="Haettenschweiler" panose="020B0706040902060204" pitchFamily="34" charset="0"/>
                <a:ea typeface="+mn-ea"/>
                <a:cs typeface="+mn-cs"/>
              </a:rPr>
              <a:t>Request For Information -  </a:t>
            </a:r>
            <a:r>
              <a:rPr lang="en-US" sz="4400" u="sng">
                <a:solidFill>
                  <a:prstClr val="white"/>
                </a:solidFill>
                <a:latin typeface="Haettenschweiler" panose="020B0706040902060204" pitchFamily="34" charset="0"/>
              </a:rPr>
              <a:t>Grade</a:t>
            </a:r>
            <a:endParaRPr kumimoji="0" lang="en-US" sz="1800" b="0" i="0" u="sng"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47E1DA55-F59C-3A54-ED09-90D25A33CC96}"/>
              </a:ext>
            </a:extLst>
          </p:cNvPr>
          <p:cNvSpPr/>
          <p:nvPr/>
        </p:nvSpPr>
        <p:spPr>
          <a:xfrm rot="10800000">
            <a:off x="38099" y="-3"/>
            <a:ext cx="12153901" cy="1828802"/>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C831290-115D-46AB-6B71-E6A5B3A05AA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4" name="Picture 3">
            <a:extLst>
              <a:ext uri="{FF2B5EF4-FFF2-40B4-BE49-F238E27FC236}">
                <a16:creationId xmlns:a16="http://schemas.microsoft.com/office/drawing/2014/main" id="{CAF1598F-390A-4A08-4FB4-AA52A44882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0512" y="637590"/>
            <a:ext cx="5525271" cy="4667901"/>
          </a:xfrm>
          <a:prstGeom prst="rect">
            <a:avLst/>
          </a:prstGeom>
          <a:ln w="38100">
            <a:solidFill>
              <a:srgbClr val="FF0000"/>
            </a:solidFill>
          </a:ln>
        </p:spPr>
      </p:pic>
      <p:pic>
        <p:nvPicPr>
          <p:cNvPr id="9" name="Picture 8">
            <a:extLst>
              <a:ext uri="{FF2B5EF4-FFF2-40B4-BE49-F238E27FC236}">
                <a16:creationId xmlns:a16="http://schemas.microsoft.com/office/drawing/2014/main" id="{73B29C77-8C73-EF8A-1D1B-063D9D68BC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5048" y="1597406"/>
            <a:ext cx="5506218" cy="3400900"/>
          </a:xfrm>
          <a:prstGeom prst="rect">
            <a:avLst/>
          </a:prstGeom>
          <a:ln w="38100">
            <a:solidFill>
              <a:srgbClr val="FF0000"/>
            </a:solidFill>
          </a:ln>
        </p:spPr>
      </p:pic>
    </p:spTree>
    <p:extLst>
      <p:ext uri="{BB962C8B-B14F-4D97-AF65-F5344CB8AC3E}">
        <p14:creationId xmlns:p14="http://schemas.microsoft.com/office/powerpoint/2010/main" val="13139940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751A5-AC52-9FEF-1796-D894B2347FC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16D458E-B8D1-FE92-B71C-867A48030156}"/>
              </a:ext>
            </a:extLst>
          </p:cNvPr>
          <p:cNvSpPr/>
          <p:nvPr/>
        </p:nvSpPr>
        <p:spPr>
          <a:xfrm rot="10800000">
            <a:off x="-21430" y="-2"/>
            <a:ext cx="12211048" cy="685799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B2352C4E-CED7-088B-EC0C-30CC5FB594B7}"/>
              </a:ext>
            </a:extLst>
          </p:cNvPr>
          <p:cNvSpPr/>
          <p:nvPr/>
        </p:nvSpPr>
        <p:spPr>
          <a:xfrm>
            <a:off x="0" y="1857375"/>
            <a:ext cx="9496425" cy="5000624"/>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CBA3EEB7-7C97-842C-5F94-D0CAED4DFEA0}"/>
              </a:ext>
            </a:extLst>
          </p:cNvPr>
          <p:cNvSpPr/>
          <p:nvPr/>
        </p:nvSpPr>
        <p:spPr>
          <a:xfrm rot="10800000" flipV="1">
            <a:off x="8515349" y="0"/>
            <a:ext cx="3674269" cy="6858000"/>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B02EE7E-3A92-967F-87F8-D646F9C5030E}"/>
              </a:ext>
            </a:extLst>
          </p:cNvPr>
          <p:cNvSpPr txBox="1"/>
          <p:nvPr/>
        </p:nvSpPr>
        <p:spPr>
          <a:xfrm>
            <a:off x="290512" y="5844071"/>
            <a:ext cx="9363076" cy="769441"/>
          </a:xfrm>
          <a:prstGeom prst="rect">
            <a:avLst/>
          </a:prstGeom>
          <a:noFill/>
        </p:spPr>
        <p:txBody>
          <a:bodyPr wrap="square">
            <a:spAutoFit/>
          </a:bodyPr>
          <a:lstStyle/>
          <a:p>
            <a:pPr lvl="0">
              <a:defRPr/>
            </a:pPr>
            <a:r>
              <a:rPr lang="en-US" sz="4400" u="sng">
                <a:solidFill>
                  <a:prstClr val="white"/>
                </a:solidFill>
                <a:latin typeface="Haettenschweiler" panose="020B0706040902060204" pitchFamily="34" charset="0"/>
              </a:rPr>
              <a:t>Request For Information -  Pavement</a:t>
            </a:r>
            <a:endParaRPr lang="en-US" u="sng">
              <a:solidFill>
                <a:prstClr val="white"/>
              </a:solidFill>
            </a:endParaRPr>
          </a:p>
        </p:txBody>
      </p:sp>
      <p:pic>
        <p:nvPicPr>
          <p:cNvPr id="9" name="Picture 8">
            <a:extLst>
              <a:ext uri="{FF2B5EF4-FFF2-40B4-BE49-F238E27FC236}">
                <a16:creationId xmlns:a16="http://schemas.microsoft.com/office/drawing/2014/main" id="{58A623F7-1F05-7BAF-D224-C0177049EDA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11" name="Picture 10">
            <a:extLst>
              <a:ext uri="{FF2B5EF4-FFF2-40B4-BE49-F238E27FC236}">
                <a16:creationId xmlns:a16="http://schemas.microsoft.com/office/drawing/2014/main" id="{781662B0-ACAE-D3C7-541D-BAF2D2310A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7984" y="169124"/>
            <a:ext cx="5078554" cy="5009458"/>
          </a:xfrm>
          <a:prstGeom prst="rect">
            <a:avLst/>
          </a:prstGeom>
          <a:ln w="38100">
            <a:solidFill>
              <a:srgbClr val="FF0000"/>
            </a:solidFill>
          </a:ln>
        </p:spPr>
      </p:pic>
      <p:pic>
        <p:nvPicPr>
          <p:cNvPr id="13" name="Picture 12">
            <a:extLst>
              <a:ext uri="{FF2B5EF4-FFF2-40B4-BE49-F238E27FC236}">
                <a16:creationId xmlns:a16="http://schemas.microsoft.com/office/drawing/2014/main" id="{EEC4EB5E-D62B-2989-FEC4-D6BBFBDAF1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0631" y="169124"/>
            <a:ext cx="5442093" cy="5009458"/>
          </a:xfrm>
          <a:prstGeom prst="rect">
            <a:avLst/>
          </a:prstGeom>
          <a:ln w="38100">
            <a:solidFill>
              <a:srgbClr val="FF0000"/>
            </a:solidFill>
          </a:ln>
        </p:spPr>
      </p:pic>
    </p:spTree>
    <p:extLst>
      <p:ext uri="{BB962C8B-B14F-4D97-AF65-F5344CB8AC3E}">
        <p14:creationId xmlns:p14="http://schemas.microsoft.com/office/powerpoint/2010/main" val="2749749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2820F-0118-DD2F-0EBA-AE9522DBE1F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981196-4482-461D-1D81-A0B0DD8DC38C}"/>
              </a:ext>
            </a:extLst>
          </p:cNvPr>
          <p:cNvSpPr/>
          <p:nvPr/>
        </p:nvSpPr>
        <p:spPr>
          <a:xfrm rot="10800000">
            <a:off x="38100" y="-1"/>
            <a:ext cx="12172949" cy="685799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3E8C28BF-DE58-29F7-3952-2E629C3DCED5}"/>
              </a:ext>
            </a:extLst>
          </p:cNvPr>
          <p:cNvSpPr/>
          <p:nvPr/>
        </p:nvSpPr>
        <p:spPr>
          <a:xfrm>
            <a:off x="0" y="0"/>
            <a:ext cx="12192000" cy="6858000"/>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1A8D030-718D-37CE-AE98-B6DEEA0517CA}"/>
              </a:ext>
            </a:extLst>
          </p:cNvPr>
          <p:cNvSpPr txBox="1"/>
          <p:nvPr/>
        </p:nvSpPr>
        <p:spPr>
          <a:xfrm>
            <a:off x="290512" y="5844071"/>
            <a:ext cx="9363076" cy="76944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a:ln>
                  <a:noFill/>
                </a:ln>
                <a:solidFill>
                  <a:prstClr val="white"/>
                </a:solidFill>
                <a:effectLst/>
                <a:uLnTx/>
                <a:uFillTx/>
                <a:latin typeface="Haettenschweiler" panose="020B0706040902060204" pitchFamily="34" charset="0"/>
                <a:ea typeface="+mn-ea"/>
                <a:cs typeface="+mn-cs"/>
              </a:rPr>
              <a:t>Request For Information -  Superelevation</a:t>
            </a:r>
            <a:endParaRPr kumimoji="0" lang="en-US" sz="1800" b="0" i="0" u="sng"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ight Triangle 5">
            <a:extLst>
              <a:ext uri="{FF2B5EF4-FFF2-40B4-BE49-F238E27FC236}">
                <a16:creationId xmlns:a16="http://schemas.microsoft.com/office/drawing/2014/main" id="{FDF8F27E-6B7D-0772-157F-2C5D303BD1D6}"/>
              </a:ext>
            </a:extLst>
          </p:cNvPr>
          <p:cNvSpPr/>
          <p:nvPr/>
        </p:nvSpPr>
        <p:spPr>
          <a:xfrm rot="10800000">
            <a:off x="38099" y="-3"/>
            <a:ext cx="12153901" cy="1828802"/>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9D93E94-E80B-9FCD-D93E-5FC8A09F95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12" name="Picture 11">
            <a:extLst>
              <a:ext uri="{FF2B5EF4-FFF2-40B4-BE49-F238E27FC236}">
                <a16:creationId xmlns:a16="http://schemas.microsoft.com/office/drawing/2014/main" id="{BBC068E5-3A80-85C4-D5F9-90E209F6D3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1005" y="244488"/>
            <a:ext cx="4863953" cy="5355096"/>
          </a:xfrm>
          <a:prstGeom prst="rect">
            <a:avLst/>
          </a:prstGeom>
          <a:ln w="38100">
            <a:solidFill>
              <a:srgbClr val="FF0000"/>
            </a:solidFill>
          </a:ln>
        </p:spPr>
      </p:pic>
      <p:pic>
        <p:nvPicPr>
          <p:cNvPr id="14" name="Picture 13">
            <a:extLst>
              <a:ext uri="{FF2B5EF4-FFF2-40B4-BE49-F238E27FC236}">
                <a16:creationId xmlns:a16="http://schemas.microsoft.com/office/drawing/2014/main" id="{4DEA78A4-CA98-080E-E8A6-EBCCB9B891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56504" y="237376"/>
            <a:ext cx="6057900" cy="1126531"/>
          </a:xfrm>
          <a:prstGeom prst="rect">
            <a:avLst/>
          </a:prstGeom>
          <a:ln w="38100">
            <a:solidFill>
              <a:srgbClr val="FF0000"/>
            </a:solidFill>
          </a:ln>
        </p:spPr>
      </p:pic>
      <p:pic>
        <p:nvPicPr>
          <p:cNvPr id="17" name="Picture 16">
            <a:extLst>
              <a:ext uri="{FF2B5EF4-FFF2-40B4-BE49-F238E27FC236}">
                <a16:creationId xmlns:a16="http://schemas.microsoft.com/office/drawing/2014/main" id="{CB67D215-1299-7B41-CF90-6F8B6D4105B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56504" y="1988294"/>
            <a:ext cx="6057900" cy="1187677"/>
          </a:xfrm>
          <a:prstGeom prst="rect">
            <a:avLst/>
          </a:prstGeom>
          <a:ln w="38100">
            <a:solidFill>
              <a:srgbClr val="FF0000"/>
            </a:solidFill>
          </a:ln>
        </p:spPr>
      </p:pic>
      <p:pic>
        <p:nvPicPr>
          <p:cNvPr id="19" name="Picture 18">
            <a:extLst>
              <a:ext uri="{FF2B5EF4-FFF2-40B4-BE49-F238E27FC236}">
                <a16:creationId xmlns:a16="http://schemas.microsoft.com/office/drawing/2014/main" id="{0D5AEB4F-8D5F-C767-EA01-93F7945E11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56504" y="3678040"/>
            <a:ext cx="6057900" cy="1505207"/>
          </a:xfrm>
          <a:prstGeom prst="rect">
            <a:avLst/>
          </a:prstGeom>
          <a:ln w="38100">
            <a:solidFill>
              <a:srgbClr val="FF0000"/>
            </a:solidFill>
          </a:ln>
        </p:spPr>
      </p:pic>
    </p:spTree>
    <p:extLst>
      <p:ext uri="{BB962C8B-B14F-4D97-AF65-F5344CB8AC3E}">
        <p14:creationId xmlns:p14="http://schemas.microsoft.com/office/powerpoint/2010/main" val="39653557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6AFE4-73EA-3EF8-8048-B623383F9CD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912FAA2-977F-9F6C-90BB-E954347A03E8}"/>
              </a:ext>
            </a:extLst>
          </p:cNvPr>
          <p:cNvSpPr/>
          <p:nvPr/>
        </p:nvSpPr>
        <p:spPr>
          <a:xfrm rot="10800000">
            <a:off x="-21430" y="-2"/>
            <a:ext cx="12211048" cy="6857998"/>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A7EDD6BD-771A-B704-34BF-952CBEE8CA00}"/>
              </a:ext>
            </a:extLst>
          </p:cNvPr>
          <p:cNvSpPr/>
          <p:nvPr/>
        </p:nvSpPr>
        <p:spPr>
          <a:xfrm>
            <a:off x="0" y="1857375"/>
            <a:ext cx="9496425" cy="5000624"/>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002F768D-5497-C3C4-9B04-4C8A506EB2E9}"/>
              </a:ext>
            </a:extLst>
          </p:cNvPr>
          <p:cNvSpPr/>
          <p:nvPr/>
        </p:nvSpPr>
        <p:spPr>
          <a:xfrm rot="10800000" flipV="1">
            <a:off x="8515349" y="0"/>
            <a:ext cx="3674269" cy="6858000"/>
          </a:xfrm>
          <a:prstGeom prst="rtTriangl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D4450E8-A852-3C9F-6333-BC7D91A87E30}"/>
              </a:ext>
            </a:extLst>
          </p:cNvPr>
          <p:cNvSpPr txBox="1"/>
          <p:nvPr/>
        </p:nvSpPr>
        <p:spPr>
          <a:xfrm>
            <a:off x="290512" y="5844071"/>
            <a:ext cx="9363076" cy="769441"/>
          </a:xfrm>
          <a:prstGeom prst="rect">
            <a:avLst/>
          </a:prstGeom>
          <a:noFill/>
        </p:spPr>
        <p:txBody>
          <a:bodyPr wrap="square">
            <a:spAutoFit/>
          </a:bodyPr>
          <a:lstStyle/>
          <a:p>
            <a:pPr lvl="0">
              <a:defRPr/>
            </a:pPr>
            <a:r>
              <a:rPr lang="en-US" sz="4400" u="sng">
                <a:solidFill>
                  <a:prstClr val="white"/>
                </a:solidFill>
                <a:latin typeface="Haettenschweiler" panose="020B0706040902060204" pitchFamily="34" charset="0"/>
              </a:rPr>
              <a:t>Request For Information – Superelevation</a:t>
            </a:r>
            <a:endParaRPr lang="en-US" u="sng">
              <a:solidFill>
                <a:prstClr val="white"/>
              </a:solidFill>
            </a:endParaRPr>
          </a:p>
        </p:txBody>
      </p:sp>
      <p:pic>
        <p:nvPicPr>
          <p:cNvPr id="9" name="Picture 8">
            <a:extLst>
              <a:ext uri="{FF2B5EF4-FFF2-40B4-BE49-F238E27FC236}">
                <a16:creationId xmlns:a16="http://schemas.microsoft.com/office/drawing/2014/main" id="{F9F9F96D-1008-A9F4-006C-F16898A8CB4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3" name="Picture 2">
            <a:extLst>
              <a:ext uri="{FF2B5EF4-FFF2-40B4-BE49-F238E27FC236}">
                <a16:creationId xmlns:a16="http://schemas.microsoft.com/office/drawing/2014/main" id="{9C2CE04A-F7B9-6BED-1348-D298F3A548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625" y="126502"/>
            <a:ext cx="8230749" cy="2581635"/>
          </a:xfrm>
          <a:prstGeom prst="rect">
            <a:avLst/>
          </a:prstGeom>
          <a:ln w="38100">
            <a:solidFill>
              <a:srgbClr val="FF0000"/>
            </a:solidFill>
          </a:ln>
        </p:spPr>
      </p:pic>
      <p:pic>
        <p:nvPicPr>
          <p:cNvPr id="7" name="Picture 6">
            <a:extLst>
              <a:ext uri="{FF2B5EF4-FFF2-40B4-BE49-F238E27FC236}">
                <a16:creationId xmlns:a16="http://schemas.microsoft.com/office/drawing/2014/main" id="{5FDDD545-AC2E-540B-6F66-D9BE7B6792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4728" y="2852445"/>
            <a:ext cx="6368416" cy="2991623"/>
          </a:xfrm>
          <a:prstGeom prst="rect">
            <a:avLst/>
          </a:prstGeom>
          <a:ln w="38100">
            <a:solidFill>
              <a:srgbClr val="FF0000"/>
            </a:solidFill>
          </a:ln>
        </p:spPr>
      </p:pic>
    </p:spTree>
    <p:extLst>
      <p:ext uri="{BB962C8B-B14F-4D97-AF65-F5344CB8AC3E}">
        <p14:creationId xmlns:p14="http://schemas.microsoft.com/office/powerpoint/2010/main" val="42518963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1A89-EBFA-5C06-8DA7-7309C68F37E0}"/>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949263EC-31FD-4C3F-4436-66951F398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 y="-19048"/>
            <a:ext cx="12192000" cy="6858000"/>
          </a:xfrm>
          <a:prstGeom prst="rect">
            <a:avLst/>
          </a:prstGeom>
        </p:spPr>
      </p:pic>
      <p:sp>
        <p:nvSpPr>
          <p:cNvPr id="15" name="Freeform: Shape 14">
            <a:extLst>
              <a:ext uri="{FF2B5EF4-FFF2-40B4-BE49-F238E27FC236}">
                <a16:creationId xmlns:a16="http://schemas.microsoft.com/office/drawing/2014/main" id="{8B4AB9D7-2CA3-42D5-E8E9-D15FEEFC8738}"/>
              </a:ext>
            </a:extLst>
          </p:cNvPr>
          <p:cNvSpPr/>
          <p:nvPr/>
        </p:nvSpPr>
        <p:spPr>
          <a:xfrm>
            <a:off x="6096001" y="-27432"/>
            <a:ext cx="6096000" cy="6904482"/>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 name="csX0" fmla="*/ 5866010 w 5886450"/>
              <a:gd name="csY0" fmla="*/ 0 h 6894576"/>
              <a:gd name="csX1" fmla="*/ 2270880 w 5886450"/>
              <a:gd name="csY1" fmla="*/ 17526 h 6894576"/>
              <a:gd name="csX2" fmla="*/ 0 w 5886450"/>
              <a:gd name="csY2" fmla="*/ 2836926 h 6894576"/>
              <a:gd name="csX3" fmla="*/ 0 w 5886450"/>
              <a:gd name="csY3" fmla="*/ 4018026 h 6894576"/>
              <a:gd name="csX4" fmla="*/ 2080379 w 5886450"/>
              <a:gd name="csY4" fmla="*/ 6894576 h 6894576"/>
              <a:gd name="csX5" fmla="*/ 5886450 w 5886450"/>
              <a:gd name="csY5" fmla="*/ 6894576 h 6894576"/>
              <a:gd name="csX6" fmla="*/ 5866010 w 5886450"/>
              <a:gd name="csY6" fmla="*/ 0 h 6894576"/>
              <a:gd name="csX0" fmla="*/ 5866010 w 5886450"/>
              <a:gd name="csY0" fmla="*/ 9906 h 6904482"/>
              <a:gd name="csX1" fmla="*/ 2297370 w 5886450"/>
              <a:gd name="csY1" fmla="*/ 0 h 6904482"/>
              <a:gd name="csX2" fmla="*/ 0 w 5886450"/>
              <a:gd name="csY2" fmla="*/ 2846832 h 6904482"/>
              <a:gd name="csX3" fmla="*/ 0 w 5886450"/>
              <a:gd name="csY3" fmla="*/ 4027932 h 6904482"/>
              <a:gd name="csX4" fmla="*/ 2080379 w 5886450"/>
              <a:gd name="csY4" fmla="*/ 6904482 h 6904482"/>
              <a:gd name="csX5" fmla="*/ 5886450 w 5886450"/>
              <a:gd name="csY5" fmla="*/ 6904482 h 6904482"/>
              <a:gd name="csX6" fmla="*/ 5866010 w 5886450"/>
              <a:gd name="csY6" fmla="*/ 9906 h 690448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86450" h="6904482">
                <a:moveTo>
                  <a:pt x="5866010" y="9906"/>
                </a:moveTo>
                <a:lnTo>
                  <a:pt x="2297370" y="0"/>
                </a:lnTo>
                <a:lnTo>
                  <a:pt x="0" y="2846832"/>
                </a:lnTo>
                <a:lnTo>
                  <a:pt x="0" y="4027932"/>
                </a:lnTo>
                <a:lnTo>
                  <a:pt x="2080379" y="6904482"/>
                </a:lnTo>
                <a:lnTo>
                  <a:pt x="5886450" y="6904482"/>
                </a:lnTo>
                <a:cubicBezTo>
                  <a:pt x="5879637" y="4606290"/>
                  <a:pt x="5872823" y="2308098"/>
                  <a:pt x="5866010" y="9906"/>
                </a:cubicBez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F9B1446-CF52-1537-42C9-675720AE429A}"/>
              </a:ext>
            </a:extLst>
          </p:cNvPr>
          <p:cNvSpPr/>
          <p:nvPr/>
        </p:nvSpPr>
        <p:spPr>
          <a:xfrm>
            <a:off x="6415315" y="-19048"/>
            <a:ext cx="5777397" cy="6896098"/>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87175 w 5887175"/>
              <a:gd name="connsiteY0" fmla="*/ 19050 h 6877050"/>
              <a:gd name="connsiteX1" fmla="*/ 2381250 w 5887175"/>
              <a:gd name="connsiteY1" fmla="*/ 0 h 6877050"/>
              <a:gd name="connsiteX2" fmla="*/ 0 w 5887175"/>
              <a:gd name="connsiteY2" fmla="*/ 2819400 h 6877050"/>
              <a:gd name="connsiteX3" fmla="*/ 0 w 5887175"/>
              <a:gd name="connsiteY3" fmla="*/ 4000500 h 6877050"/>
              <a:gd name="connsiteX4" fmla="*/ 2190750 w 5887175"/>
              <a:gd name="connsiteY4" fmla="*/ 6877050 h 6877050"/>
              <a:gd name="connsiteX5" fmla="*/ 5886450 w 5887175"/>
              <a:gd name="connsiteY5" fmla="*/ 6877050 h 6877050"/>
              <a:gd name="connsiteX6" fmla="*/ 5887175 w 5887175"/>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7175" h="6877050">
                <a:moveTo>
                  <a:pt x="5887175" y="19050"/>
                </a:moveTo>
                <a:lnTo>
                  <a:pt x="2381250" y="0"/>
                </a:lnTo>
                <a:lnTo>
                  <a:pt x="0" y="2819400"/>
                </a:lnTo>
                <a:lnTo>
                  <a:pt x="0" y="4000500"/>
                </a:lnTo>
                <a:lnTo>
                  <a:pt x="2190750" y="6877050"/>
                </a:lnTo>
                <a:lnTo>
                  <a:pt x="5886450" y="6877050"/>
                </a:lnTo>
                <a:cubicBezTo>
                  <a:pt x="5886692" y="4591050"/>
                  <a:pt x="5886933" y="2305050"/>
                  <a:pt x="5887175" y="19050"/>
                </a:cubicBezTo>
                <a:close/>
              </a:path>
            </a:pathLst>
          </a:custGeom>
          <a:blipFill>
            <a:blip r:embed="rId3">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C4C3973C-617D-7A6C-1E7B-6938662B6D43}"/>
              </a:ext>
            </a:extLst>
          </p:cNvPr>
          <p:cNvSpPr/>
          <p:nvPr/>
        </p:nvSpPr>
        <p:spPr>
          <a:xfrm rot="10800000">
            <a:off x="6135914" y="-37338"/>
            <a:ext cx="2336603" cy="1784349"/>
          </a:xfrm>
          <a:prstGeom prst="triangle">
            <a:avLst>
              <a:gd name="adj" fmla="val 63293"/>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62EFC976-FE28-8D5C-787C-280C169C5C9B}"/>
              </a:ext>
            </a:extLst>
          </p:cNvPr>
          <p:cNvSpPr/>
          <p:nvPr/>
        </p:nvSpPr>
        <p:spPr>
          <a:xfrm>
            <a:off x="6135914" y="5092701"/>
            <a:ext cx="2127053" cy="1784349"/>
          </a:xfrm>
          <a:prstGeom prst="triangle">
            <a:avLst>
              <a:gd name="adj" fmla="val 36840"/>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A0B2CEE-C4E1-AAA6-54FB-7F0AD2FDD45D}"/>
              </a:ext>
            </a:extLst>
          </p:cNvPr>
          <p:cNvSpPr txBox="1"/>
          <p:nvPr/>
        </p:nvSpPr>
        <p:spPr>
          <a:xfrm>
            <a:off x="230415" y="282030"/>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The Intent of The “EED”</a:t>
            </a:r>
            <a:endParaRPr lang="en-US" u="sng"/>
          </a:p>
        </p:txBody>
      </p:sp>
      <p:sp>
        <p:nvSpPr>
          <p:cNvPr id="21" name="TextBox 20">
            <a:extLst>
              <a:ext uri="{FF2B5EF4-FFF2-40B4-BE49-F238E27FC236}">
                <a16:creationId xmlns:a16="http://schemas.microsoft.com/office/drawing/2014/main" id="{80138700-DAB4-951C-160A-6C562F9BCAE9}"/>
              </a:ext>
            </a:extLst>
          </p:cNvPr>
          <p:cNvSpPr txBox="1"/>
          <p:nvPr/>
        </p:nvSpPr>
        <p:spPr>
          <a:xfrm>
            <a:off x="230415" y="1066770"/>
            <a:ext cx="5586185" cy="4724370"/>
          </a:xfrm>
          <a:prstGeom prst="rect">
            <a:avLst/>
          </a:prstGeom>
          <a:noFill/>
        </p:spPr>
        <p:txBody>
          <a:bodyPr wrap="square">
            <a:spAutoFit/>
          </a:bodyPr>
          <a:lstStyle/>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noProof="0">
                <a:solidFill>
                  <a:srgbClr val="0E2841">
                    <a:lumMod val="90000"/>
                    <a:lumOff val="10000"/>
                  </a:srgbClr>
                </a:solidFill>
                <a:latin typeface="Haettenschweiler" panose="020B0706040902060204" pitchFamily="34" charset="0"/>
              </a:rPr>
              <a:t>Provides clarity when plans are confusing or contradictory. </a:t>
            </a:r>
            <a:endPar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endParaRP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Relays information which can be difficult graphically.</a:t>
            </a:r>
            <a:endParaRPr kumimoji="0" lang="en-US" sz="3200" b="0" i="0" u="none" strike="noStrike" kern="1200" cap="none" spc="0" normalizeH="0" baseline="0" noProof="0">
              <a:ln>
                <a:noFill/>
              </a:ln>
              <a:solidFill>
                <a:schemeClr val="tx2">
                  <a:lumMod val="50000"/>
                  <a:lumOff val="50000"/>
                </a:schemeClr>
              </a:solidFill>
              <a:effectLst/>
              <a:uLnTx/>
              <a:uFillTx/>
              <a:latin typeface="Haettenschweiler" panose="020B0706040902060204" pitchFamily="34" charset="0"/>
              <a:ea typeface="+mn-ea"/>
              <a:cs typeface="+mn-cs"/>
            </a:endParaRP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rgbClr val="0E2841">
                    <a:lumMod val="90000"/>
                    <a:lumOff val="10000"/>
                  </a:srgbClr>
                </a:solidFill>
                <a:latin typeface="Haettenschweiler" panose="020B0706040902060204" pitchFamily="34" charset="0"/>
              </a:rPr>
              <a:t>Delivers context and additional design intent to the plan set. </a:t>
            </a: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Provides inspectors 3D data to verify construction work in the field.</a:t>
            </a:r>
          </a:p>
        </p:txBody>
      </p:sp>
      <p:pic>
        <p:nvPicPr>
          <p:cNvPr id="3" name="Picture 2">
            <a:extLst>
              <a:ext uri="{FF2B5EF4-FFF2-40B4-BE49-F238E27FC236}">
                <a16:creationId xmlns:a16="http://schemas.microsoft.com/office/drawing/2014/main" id="{1D6EF070-0C32-DC77-7459-43A4D2079DE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spTree>
    <p:extLst>
      <p:ext uri="{BB962C8B-B14F-4D97-AF65-F5344CB8AC3E}">
        <p14:creationId xmlns:p14="http://schemas.microsoft.com/office/powerpoint/2010/main" val="1961148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A816A-5487-D87C-7DB3-0395E5EA14AB}"/>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E1135FCF-7D7F-7E03-DDBD-59CB529A5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45" y="-29846"/>
            <a:ext cx="12192000" cy="6858000"/>
          </a:xfrm>
          <a:prstGeom prst="rect">
            <a:avLst/>
          </a:prstGeom>
        </p:spPr>
      </p:pic>
      <p:sp>
        <p:nvSpPr>
          <p:cNvPr id="15" name="Freeform: Shape 14">
            <a:extLst>
              <a:ext uri="{FF2B5EF4-FFF2-40B4-BE49-F238E27FC236}">
                <a16:creationId xmlns:a16="http://schemas.microsoft.com/office/drawing/2014/main" id="{E09E1083-415E-6990-403B-6DD0E8CFD504}"/>
              </a:ext>
            </a:extLst>
          </p:cNvPr>
          <p:cNvSpPr/>
          <p:nvPr/>
        </p:nvSpPr>
        <p:spPr>
          <a:xfrm flipH="1">
            <a:off x="-30744" y="-19051"/>
            <a:ext cx="6096000" cy="6877050"/>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6450" h="6877050">
                <a:moveTo>
                  <a:pt x="5848350" y="19050"/>
                </a:moveTo>
                <a:lnTo>
                  <a:pt x="2270880" y="0"/>
                </a:lnTo>
                <a:lnTo>
                  <a:pt x="0" y="2819400"/>
                </a:lnTo>
                <a:lnTo>
                  <a:pt x="0" y="4000500"/>
                </a:lnTo>
                <a:lnTo>
                  <a:pt x="2080379" y="6877050"/>
                </a:lnTo>
                <a:lnTo>
                  <a:pt x="5886450" y="6877050"/>
                </a:lnTo>
                <a:lnTo>
                  <a:pt x="5848350" y="19050"/>
                </a:ln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247FAD45-9379-8C1B-47A8-584BFF04C7CA}"/>
              </a:ext>
            </a:extLst>
          </p:cNvPr>
          <p:cNvSpPr/>
          <p:nvPr/>
        </p:nvSpPr>
        <p:spPr>
          <a:xfrm>
            <a:off x="-30746" y="-29846"/>
            <a:ext cx="5765800" cy="6878320"/>
          </a:xfrm>
          <a:custGeom>
            <a:avLst/>
            <a:gdLst>
              <a:gd name="connsiteX0" fmla="*/ 38100 w 5791200"/>
              <a:gd name="connsiteY0" fmla="*/ 25400 h 6858000"/>
              <a:gd name="connsiteX1" fmla="*/ 3416300 w 5791200"/>
              <a:gd name="connsiteY1" fmla="*/ 0 h 6858000"/>
              <a:gd name="connsiteX2" fmla="*/ 5791200 w 5791200"/>
              <a:gd name="connsiteY2" fmla="*/ 2819400 h 6858000"/>
              <a:gd name="connsiteX3" fmla="*/ 5778500 w 5791200"/>
              <a:gd name="connsiteY3" fmla="*/ 4013200 h 6858000"/>
              <a:gd name="connsiteX4" fmla="*/ 3505200 w 5791200"/>
              <a:gd name="connsiteY4" fmla="*/ 6858000 h 6858000"/>
              <a:gd name="connsiteX5" fmla="*/ 0 w 5791200"/>
              <a:gd name="connsiteY5" fmla="*/ 6858000 h 6858000"/>
              <a:gd name="connsiteX6" fmla="*/ 38100 w 5791200"/>
              <a:gd name="connsiteY6" fmla="*/ 25400 h 6858000"/>
              <a:gd name="csX0" fmla="*/ 1363 w 5791200"/>
              <a:gd name="csY0" fmla="*/ 0 h 6878320"/>
              <a:gd name="csX1" fmla="*/ 3416300 w 5791200"/>
              <a:gd name="csY1" fmla="*/ 20320 h 6878320"/>
              <a:gd name="csX2" fmla="*/ 5791200 w 5791200"/>
              <a:gd name="csY2" fmla="*/ 2839720 h 6878320"/>
              <a:gd name="csX3" fmla="*/ 5778500 w 5791200"/>
              <a:gd name="csY3" fmla="*/ 4033520 h 6878320"/>
              <a:gd name="csX4" fmla="*/ 3505200 w 5791200"/>
              <a:gd name="csY4" fmla="*/ 6878320 h 6878320"/>
              <a:gd name="csX5" fmla="*/ 0 w 5791200"/>
              <a:gd name="csY5" fmla="*/ 6878320 h 6878320"/>
              <a:gd name="csX6" fmla="*/ 1363 w 5791200"/>
              <a:gd name="csY6" fmla="*/ 0 h 68783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91200" h="6878320">
                <a:moveTo>
                  <a:pt x="1363" y="0"/>
                </a:moveTo>
                <a:lnTo>
                  <a:pt x="3416300" y="20320"/>
                </a:lnTo>
                <a:lnTo>
                  <a:pt x="5791200" y="2839720"/>
                </a:lnTo>
                <a:lnTo>
                  <a:pt x="5778500" y="4033520"/>
                </a:lnTo>
                <a:lnTo>
                  <a:pt x="3505200" y="6878320"/>
                </a:lnTo>
                <a:lnTo>
                  <a:pt x="0" y="6878320"/>
                </a:lnTo>
                <a:cubicBezTo>
                  <a:pt x="454" y="4585547"/>
                  <a:pt x="909" y="2292773"/>
                  <a:pt x="1363" y="0"/>
                </a:cubicBezTo>
                <a:close/>
              </a:path>
            </a:pathLst>
          </a:custGeom>
          <a:blipFill>
            <a:blip r:embed="rId3">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03A0D9AA-20CE-24EB-A6CE-113638EDF7AF}"/>
              </a:ext>
            </a:extLst>
          </p:cNvPr>
          <p:cNvSpPr/>
          <p:nvPr/>
        </p:nvSpPr>
        <p:spPr>
          <a:xfrm>
            <a:off x="3869163" y="5083174"/>
            <a:ext cx="2196094" cy="1784349"/>
          </a:xfrm>
          <a:prstGeom prst="triangle">
            <a:avLst>
              <a:gd name="adj" fmla="val 63502"/>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6369BEE-7244-FD97-2CE3-A08E4B892CAD}"/>
              </a:ext>
            </a:extLst>
          </p:cNvPr>
          <p:cNvSpPr/>
          <p:nvPr/>
        </p:nvSpPr>
        <p:spPr>
          <a:xfrm rot="10800000">
            <a:off x="3685794" y="-39371"/>
            <a:ext cx="2310394" cy="1784349"/>
          </a:xfrm>
          <a:prstGeom prst="triangle">
            <a:avLst>
              <a:gd name="adj" fmla="val 35219"/>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281D4DC-9585-3503-FD0B-9FB28591EF31}"/>
              </a:ext>
            </a:extLst>
          </p:cNvPr>
          <p:cNvSpPr txBox="1"/>
          <p:nvPr/>
        </p:nvSpPr>
        <p:spPr>
          <a:xfrm>
            <a:off x="6326390" y="122733"/>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The Cost Of Confusion </a:t>
            </a:r>
          </a:p>
        </p:txBody>
      </p:sp>
      <p:sp>
        <p:nvSpPr>
          <p:cNvPr id="21" name="TextBox 20">
            <a:extLst>
              <a:ext uri="{FF2B5EF4-FFF2-40B4-BE49-F238E27FC236}">
                <a16:creationId xmlns:a16="http://schemas.microsoft.com/office/drawing/2014/main" id="{85DF0803-306F-74C6-3A3A-BCFE4DCE77E1}"/>
              </a:ext>
            </a:extLst>
          </p:cNvPr>
          <p:cNvSpPr txBox="1"/>
          <p:nvPr/>
        </p:nvSpPr>
        <p:spPr>
          <a:xfrm>
            <a:off x="6236708" y="923926"/>
            <a:ext cx="5586185" cy="4770537"/>
          </a:xfrm>
          <a:prstGeom prst="rect">
            <a:avLst/>
          </a:prstGeom>
          <a:noFill/>
        </p:spPr>
        <p:txBody>
          <a:bodyPr wrap="square">
            <a:spAutoFit/>
          </a:bodyPr>
          <a:lstStyle/>
          <a:p>
            <a:pPr marL="457200" marR="0" lvl="0" indent="-457200" defTabSz="914400" rtl="0" eaLnBrk="1" fontAlgn="auto" latinLnBrk="0" hangingPunct="1">
              <a:spcAft>
                <a:spcPts val="2400"/>
              </a:spcAft>
              <a:buClrTx/>
              <a:buSzTx/>
              <a:buFont typeface="Arial" panose="020B0604020202020204" pitchFamily="34" charset="0"/>
              <a:buChar char="•"/>
              <a:tabLst/>
              <a:defRPr/>
            </a:pPr>
            <a:r>
              <a:rPr lang="en-US" sz="3200" noProof="0">
                <a:solidFill>
                  <a:srgbClr val="0E2841">
                    <a:lumMod val="90000"/>
                    <a:lumOff val="10000"/>
                  </a:srgbClr>
                </a:solidFill>
                <a:latin typeface="Haettenschweiler" panose="020B0706040902060204" pitchFamily="34" charset="0"/>
              </a:rPr>
              <a:t>Time and money for everyone involved.</a:t>
            </a:r>
          </a:p>
          <a:p>
            <a:pPr marL="914400" lvl="1" indent="-457200">
              <a:spcAft>
                <a:spcPts val="2400"/>
              </a:spcAft>
              <a:buFont typeface="Arial" panose="020B0604020202020204" pitchFamily="34" charset="0"/>
              <a:buChar char="•"/>
              <a:defRPr/>
            </a:pPr>
            <a:r>
              <a:rPr kumimoji="0" lang="en-US" sz="3200" b="0" i="0" u="none" strike="noStrike" kern="1200" cap="none" spc="0" normalizeH="0">
                <a:ln>
                  <a:noFill/>
                </a:ln>
                <a:solidFill>
                  <a:schemeClr val="tx2">
                    <a:lumMod val="50000"/>
                    <a:lumOff val="50000"/>
                  </a:schemeClr>
                </a:solidFill>
                <a:effectLst/>
                <a:uLnTx/>
                <a:uFillTx/>
                <a:latin typeface="Haettenschweiler" panose="020B0706040902060204" pitchFamily="34" charset="0"/>
                <a:ea typeface="+mn-ea"/>
                <a:cs typeface="+mn-cs"/>
              </a:rPr>
              <a:t>Increased bid prices.</a:t>
            </a:r>
          </a:p>
          <a:p>
            <a:pPr marL="914400" lvl="1" indent="-457200">
              <a:spcAft>
                <a:spcPts val="2400"/>
              </a:spcAft>
              <a:buFont typeface="Arial" panose="020B0604020202020204" pitchFamily="34" charset="0"/>
              <a:buChar char="•"/>
              <a:defRPr/>
            </a:pPr>
            <a:r>
              <a:rPr lang="en-US" sz="3200">
                <a:solidFill>
                  <a:srgbClr val="0E2841">
                    <a:lumMod val="90000"/>
                    <a:lumOff val="10000"/>
                  </a:srgbClr>
                </a:solidFill>
                <a:latin typeface="Haettenschweiler" panose="020B0706040902060204" pitchFamily="34" charset="0"/>
              </a:rPr>
              <a:t>Design team</a:t>
            </a:r>
            <a:r>
              <a:rPr kumimoji="0" lang="en-US" sz="3200" b="0" i="0" u="none" strike="noStrike" kern="1200" cap="none" spc="0" normalizeH="0" noProof="0">
                <a:ln>
                  <a:noFill/>
                </a:ln>
                <a:solidFill>
                  <a:srgbClr val="0E2841">
                    <a:lumMod val="90000"/>
                    <a:lumOff val="10000"/>
                  </a:srgbClr>
                </a:solidFill>
                <a:effectLst/>
                <a:uLnTx/>
                <a:uFillTx/>
                <a:latin typeface="Haettenschweiler" panose="020B0706040902060204" pitchFamily="34" charset="0"/>
                <a:ea typeface="+mn-ea"/>
                <a:cs typeface="+mn-cs"/>
              </a:rPr>
              <a:t> having to stop current tasks and address questions. </a:t>
            </a:r>
          </a:p>
          <a:p>
            <a:pPr marL="914400" lvl="1" indent="-457200">
              <a:spcAft>
                <a:spcPts val="2400"/>
              </a:spcAft>
              <a:buFont typeface="Arial" panose="020B0604020202020204" pitchFamily="34" charset="0"/>
              <a:buChar char="•"/>
              <a:defRPr/>
            </a:pPr>
            <a:r>
              <a:rPr lang="en-US" sz="3200" noProof="0">
                <a:solidFill>
                  <a:schemeClr val="tx2">
                    <a:lumMod val="50000"/>
                    <a:lumOff val="50000"/>
                  </a:schemeClr>
                </a:solidFill>
                <a:latin typeface="Haettenschweiler" panose="020B0706040902060204" pitchFamily="34" charset="0"/>
              </a:rPr>
              <a:t>Completion and MOT schedule delays. </a:t>
            </a:r>
            <a:endParaRPr kumimoji="0" lang="en-US" sz="3200" b="0" i="0" u="none" strike="noStrike" kern="1200" cap="none" spc="0" normalizeH="0" noProof="0">
              <a:ln>
                <a:noFill/>
              </a:ln>
              <a:solidFill>
                <a:schemeClr val="tx2">
                  <a:lumMod val="50000"/>
                  <a:lumOff val="50000"/>
                </a:schemeClr>
              </a:solidFill>
              <a:effectLst/>
              <a:uLnTx/>
              <a:uFillTx/>
              <a:latin typeface="Haettenschweiler" panose="020B0706040902060204" pitchFamily="34" charset="0"/>
            </a:endParaRPr>
          </a:p>
          <a:p>
            <a:pPr marL="457200" lvl="0" indent="-457200">
              <a:spcAft>
                <a:spcPts val="2400"/>
              </a:spcAft>
              <a:buFont typeface="Arial" panose="020B0604020202020204" pitchFamily="34" charset="0"/>
              <a:buChar char="•"/>
              <a:defRPr/>
            </a:pPr>
            <a:r>
              <a:rPr lang="en-US" sz="3200">
                <a:solidFill>
                  <a:srgbClr val="163E64"/>
                </a:solidFill>
                <a:latin typeface="Haettenschweiler" panose="020B0706040902060204" pitchFamily="34" charset="0"/>
              </a:rPr>
              <a:t>Potential quality of final product. </a:t>
            </a:r>
          </a:p>
        </p:txBody>
      </p:sp>
      <p:pic>
        <p:nvPicPr>
          <p:cNvPr id="3" name="Picture 2">
            <a:extLst>
              <a:ext uri="{FF2B5EF4-FFF2-40B4-BE49-F238E27FC236}">
                <a16:creationId xmlns:a16="http://schemas.microsoft.com/office/drawing/2014/main" id="{87CADA65-C079-84CD-0EFF-D46C71CFA9D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0390" y="5355413"/>
            <a:ext cx="1326451" cy="1416763"/>
          </a:xfrm>
          <a:prstGeom prst="rect">
            <a:avLst/>
          </a:prstGeom>
        </p:spPr>
      </p:pic>
    </p:spTree>
    <p:extLst>
      <p:ext uri="{BB962C8B-B14F-4D97-AF65-F5344CB8AC3E}">
        <p14:creationId xmlns:p14="http://schemas.microsoft.com/office/powerpoint/2010/main" val="599592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54650-EC2A-47C5-2690-E3AED013E768}"/>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F81B473-D9E5-66F6-349D-361EBBBE16D1}"/>
              </a:ext>
            </a:extLst>
          </p:cNvPr>
          <p:cNvSpPr/>
          <p:nvPr/>
        </p:nvSpPr>
        <p:spPr>
          <a:xfrm>
            <a:off x="0" y="0"/>
            <a:ext cx="12192000" cy="149859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a:solidFill>
                  <a:srgbClr val="0070C0"/>
                </a:solidFill>
                <a:latin typeface="Haettenschweiler" panose="020B0706040902060204" pitchFamily="34" charset="0"/>
              </a:rPr>
              <a:t>  </a:t>
            </a:r>
            <a:r>
              <a:rPr lang="en-US" sz="4400" u="sng">
                <a:solidFill>
                  <a:schemeClr val="tx2">
                    <a:lumMod val="90000"/>
                    <a:lumOff val="10000"/>
                  </a:schemeClr>
                </a:solidFill>
                <a:latin typeface="Haettenschweiler" panose="020B0706040902060204" pitchFamily="34" charset="0"/>
              </a:rPr>
              <a:t>Let’s Review A Model As A Group</a:t>
            </a:r>
          </a:p>
        </p:txBody>
      </p:sp>
      <p:sp>
        <p:nvSpPr>
          <p:cNvPr id="19" name="Rectangle 18">
            <a:extLst>
              <a:ext uri="{FF2B5EF4-FFF2-40B4-BE49-F238E27FC236}">
                <a16:creationId xmlns:a16="http://schemas.microsoft.com/office/drawing/2014/main" id="{64A82B80-9419-F123-F936-47FFA6E3A330}"/>
              </a:ext>
            </a:extLst>
          </p:cNvPr>
          <p:cNvSpPr/>
          <p:nvPr/>
        </p:nvSpPr>
        <p:spPr>
          <a:xfrm>
            <a:off x="0" y="1491347"/>
            <a:ext cx="12192000" cy="5366653"/>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0D0DF8E-2C9F-9F43-81FE-41DFED4C00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55821" y="86638"/>
            <a:ext cx="1240839" cy="1325322"/>
          </a:xfrm>
          <a:prstGeom prst="rect">
            <a:avLst/>
          </a:prstGeom>
        </p:spPr>
      </p:pic>
      <p:sp>
        <p:nvSpPr>
          <p:cNvPr id="16" name="Rectangle 15">
            <a:extLst>
              <a:ext uri="{FF2B5EF4-FFF2-40B4-BE49-F238E27FC236}">
                <a16:creationId xmlns:a16="http://schemas.microsoft.com/office/drawing/2014/main" id="{7632A377-D460-DB1C-4F76-2FB7BB49BACE}"/>
              </a:ext>
            </a:extLst>
          </p:cNvPr>
          <p:cNvSpPr/>
          <p:nvPr/>
        </p:nvSpPr>
        <p:spPr>
          <a:xfrm>
            <a:off x="755904" y="1687640"/>
            <a:ext cx="10680192" cy="46034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E4F142C-B8BA-9269-7977-3365C12A30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7760" y="2194690"/>
            <a:ext cx="2560542" cy="3589331"/>
          </a:xfrm>
          <a:prstGeom prst="rect">
            <a:avLst/>
          </a:prstGeom>
        </p:spPr>
      </p:pic>
    </p:spTree>
    <p:extLst>
      <p:ext uri="{BB962C8B-B14F-4D97-AF65-F5344CB8AC3E}">
        <p14:creationId xmlns:p14="http://schemas.microsoft.com/office/powerpoint/2010/main" val="3059353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37F10-5F0F-F25B-E927-526AE5FC4F97}"/>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3C6DC96-BB53-BC42-8E41-701DB6A67F60}"/>
              </a:ext>
            </a:extLst>
          </p:cNvPr>
          <p:cNvSpPr/>
          <p:nvPr/>
        </p:nvSpPr>
        <p:spPr>
          <a:xfrm>
            <a:off x="0" y="0"/>
            <a:ext cx="12192000" cy="1498599"/>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a:solidFill>
                  <a:srgbClr val="0070C0"/>
                </a:solidFill>
                <a:latin typeface="Haettenschweiler" panose="020B0706040902060204" pitchFamily="34" charset="0"/>
              </a:rPr>
              <a:t>  </a:t>
            </a:r>
            <a:r>
              <a:rPr lang="en-US" sz="4400" u="sng">
                <a:solidFill>
                  <a:schemeClr val="tx2">
                    <a:lumMod val="90000"/>
                    <a:lumOff val="10000"/>
                  </a:schemeClr>
                </a:solidFill>
                <a:latin typeface="Haettenschweiler" panose="020B0706040902060204" pitchFamily="34" charset="0"/>
              </a:rPr>
              <a:t>Let’s Review A Model As A Group</a:t>
            </a:r>
          </a:p>
        </p:txBody>
      </p:sp>
      <p:sp>
        <p:nvSpPr>
          <p:cNvPr id="19" name="Rectangle 18">
            <a:extLst>
              <a:ext uri="{FF2B5EF4-FFF2-40B4-BE49-F238E27FC236}">
                <a16:creationId xmlns:a16="http://schemas.microsoft.com/office/drawing/2014/main" id="{1708F3B1-C466-4AAD-3BB9-0790C8DE114D}"/>
              </a:ext>
            </a:extLst>
          </p:cNvPr>
          <p:cNvSpPr/>
          <p:nvPr/>
        </p:nvSpPr>
        <p:spPr>
          <a:xfrm>
            <a:off x="0" y="1491347"/>
            <a:ext cx="12192000" cy="5366653"/>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4A1375F-E720-8FBC-FE0B-B083C467883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55821" y="86638"/>
            <a:ext cx="1240839" cy="1325322"/>
          </a:xfrm>
          <a:prstGeom prst="rect">
            <a:avLst/>
          </a:prstGeom>
        </p:spPr>
      </p:pic>
      <p:pic>
        <p:nvPicPr>
          <p:cNvPr id="3" name="Partnering">
            <a:hlinkClick r:id="" action="ppaction://media"/>
            <a:extLst>
              <a:ext uri="{FF2B5EF4-FFF2-40B4-BE49-F238E27FC236}">
                <a16:creationId xmlns:a16="http://schemas.microsoft.com/office/drawing/2014/main" id="{64D413E3-7DED-FBDB-235B-22E188E601F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048000" y="1714500"/>
            <a:ext cx="6096000" cy="3429000"/>
          </a:xfrm>
          <a:prstGeom prst="rect">
            <a:avLst/>
          </a:prstGeom>
        </p:spPr>
      </p:pic>
    </p:spTree>
    <p:extLst>
      <p:ext uri="{BB962C8B-B14F-4D97-AF65-F5344CB8AC3E}">
        <p14:creationId xmlns:p14="http://schemas.microsoft.com/office/powerpoint/2010/main" val="279417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6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5CB35-DB66-EB7A-80D0-FADA517E48D7}"/>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63DC86F1-26E6-61B3-F959-FD797AB8BDD7}"/>
              </a:ext>
            </a:extLst>
          </p:cNvPr>
          <p:cNvSpPr/>
          <p:nvPr/>
        </p:nvSpPr>
        <p:spPr>
          <a:xfrm>
            <a:off x="0" y="0"/>
            <a:ext cx="12192000" cy="1498599"/>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400">
                <a:solidFill>
                  <a:srgbClr val="0070C0"/>
                </a:solidFill>
                <a:latin typeface="Haettenschweiler" panose="020B0706040902060204" pitchFamily="34" charset="0"/>
              </a:rPr>
              <a:t>  </a:t>
            </a:r>
            <a:r>
              <a:rPr lang="en-US" sz="4400" u="sng">
                <a:solidFill>
                  <a:schemeClr val="tx2">
                    <a:lumMod val="90000"/>
                    <a:lumOff val="10000"/>
                  </a:schemeClr>
                </a:solidFill>
                <a:latin typeface="Haettenschweiler" panose="020B0706040902060204" pitchFamily="34" charset="0"/>
              </a:rPr>
              <a:t>Let’s Review A Model As A Group</a:t>
            </a:r>
          </a:p>
        </p:txBody>
      </p:sp>
      <p:sp>
        <p:nvSpPr>
          <p:cNvPr id="19" name="Rectangle 18">
            <a:extLst>
              <a:ext uri="{FF2B5EF4-FFF2-40B4-BE49-F238E27FC236}">
                <a16:creationId xmlns:a16="http://schemas.microsoft.com/office/drawing/2014/main" id="{257C4120-A976-8CA3-B9AD-4CDA7FF97DDD}"/>
              </a:ext>
            </a:extLst>
          </p:cNvPr>
          <p:cNvSpPr/>
          <p:nvPr/>
        </p:nvSpPr>
        <p:spPr>
          <a:xfrm>
            <a:off x="0" y="1491347"/>
            <a:ext cx="12192000" cy="5366653"/>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D4E93B3-C899-922D-3D78-DD9E6192DC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55821" y="86638"/>
            <a:ext cx="1240839" cy="1325322"/>
          </a:xfrm>
          <a:prstGeom prst="rect">
            <a:avLst/>
          </a:prstGeom>
        </p:spPr>
      </p:pic>
      <p:sp>
        <p:nvSpPr>
          <p:cNvPr id="16" name="Rectangle 15">
            <a:extLst>
              <a:ext uri="{FF2B5EF4-FFF2-40B4-BE49-F238E27FC236}">
                <a16:creationId xmlns:a16="http://schemas.microsoft.com/office/drawing/2014/main" id="{C869AB2D-3872-A7AE-C269-FB980528FA05}"/>
              </a:ext>
            </a:extLst>
          </p:cNvPr>
          <p:cNvSpPr/>
          <p:nvPr/>
        </p:nvSpPr>
        <p:spPr>
          <a:xfrm>
            <a:off x="755904" y="1687640"/>
            <a:ext cx="10680192" cy="460343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2B92CBE-B030-2370-31A5-C7FF919680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1914" y="2194690"/>
            <a:ext cx="2560542" cy="3589331"/>
          </a:xfrm>
          <a:prstGeom prst="rect">
            <a:avLst/>
          </a:prstGeom>
        </p:spPr>
      </p:pic>
    </p:spTree>
    <p:extLst>
      <p:ext uri="{BB962C8B-B14F-4D97-AF65-F5344CB8AC3E}">
        <p14:creationId xmlns:p14="http://schemas.microsoft.com/office/powerpoint/2010/main" val="9187808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A5041-6221-BF91-1585-A96B283797FE}"/>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A306ED8-468C-4C04-9085-183791C0B42F}"/>
              </a:ext>
            </a:extLst>
          </p:cNvPr>
          <p:cNvSpPr/>
          <p:nvPr/>
        </p:nvSpPr>
        <p:spPr>
          <a:xfrm>
            <a:off x="0" y="0"/>
            <a:ext cx="12192000" cy="6870700"/>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anual Input 8">
            <a:extLst>
              <a:ext uri="{FF2B5EF4-FFF2-40B4-BE49-F238E27FC236}">
                <a16:creationId xmlns:a16="http://schemas.microsoft.com/office/drawing/2014/main" id="{F8F07DCA-6E93-0427-D744-33D2E35E6257}"/>
              </a:ext>
            </a:extLst>
          </p:cNvPr>
          <p:cNvSpPr/>
          <p:nvPr/>
        </p:nvSpPr>
        <p:spPr>
          <a:xfrm rot="5400000">
            <a:off x="368554" y="-368554"/>
            <a:ext cx="6870700" cy="7607808"/>
          </a:xfrm>
          <a:prstGeom prst="flowChartManualInput">
            <a:avLst/>
          </a:prstGeom>
          <a:blipFill>
            <a:blip r:embed="rId3">
              <a:extLst>
                <a:ext uri="{28A0092B-C50C-407E-A947-70E740481C1C}">
                  <a14:useLocalDpi xmlns:a14="http://schemas.microsoft.com/office/drawing/2010/main" val="0"/>
                </a:ext>
              </a:extLst>
            </a:blip>
            <a:stretch>
              <a:fillRect/>
            </a:stretch>
          </a:bli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Manual Input 10">
            <a:extLst>
              <a:ext uri="{FF2B5EF4-FFF2-40B4-BE49-F238E27FC236}">
                <a16:creationId xmlns:a16="http://schemas.microsoft.com/office/drawing/2014/main" id="{4D17797E-264C-2FBD-CAA3-B1076FE458CA}"/>
              </a:ext>
            </a:extLst>
          </p:cNvPr>
          <p:cNvSpPr/>
          <p:nvPr/>
        </p:nvSpPr>
        <p:spPr>
          <a:xfrm rot="5400000">
            <a:off x="193719" y="-224028"/>
            <a:ext cx="6870700" cy="7306056"/>
          </a:xfrm>
          <a:prstGeom prst="flowChartManualInpu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5EF5026-2180-376D-0293-FC21A07ACFEC}"/>
              </a:ext>
            </a:extLst>
          </p:cNvPr>
          <p:cNvSpPr txBox="1"/>
          <p:nvPr/>
        </p:nvSpPr>
        <p:spPr>
          <a:xfrm>
            <a:off x="120687" y="163158"/>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Design Memo 04-24</a:t>
            </a:r>
            <a:endParaRPr lang="en-US" u="sng"/>
          </a:p>
        </p:txBody>
      </p:sp>
      <p:sp>
        <p:nvSpPr>
          <p:cNvPr id="4" name="TextBox 3">
            <a:extLst>
              <a:ext uri="{FF2B5EF4-FFF2-40B4-BE49-F238E27FC236}">
                <a16:creationId xmlns:a16="http://schemas.microsoft.com/office/drawing/2014/main" id="{7EAAD032-70C7-43D8-0928-6C7E2C542414}"/>
              </a:ext>
            </a:extLst>
          </p:cNvPr>
          <p:cNvSpPr txBox="1"/>
          <p:nvPr/>
        </p:nvSpPr>
        <p:spPr>
          <a:xfrm>
            <a:off x="120687" y="947898"/>
            <a:ext cx="5586185" cy="5509200"/>
          </a:xfrm>
          <a:prstGeom prst="rect">
            <a:avLst/>
          </a:prstGeom>
          <a:noFill/>
        </p:spPr>
        <p:txBody>
          <a:bodyPr wrap="square">
            <a:spAutoFit/>
          </a:bodyPr>
          <a:lstStyle/>
          <a:p>
            <a:pPr marL="457200" lvl="0" indent="-457200">
              <a:buFont typeface="Arial" panose="020B0604020202020204" pitchFamily="34" charset="0"/>
              <a:buChar char="•"/>
              <a:defRPr/>
            </a:pPr>
            <a:r>
              <a:rPr lang="en-US" sz="3200">
                <a:solidFill>
                  <a:srgbClr val="0E2841">
                    <a:lumMod val="90000"/>
                    <a:lumOff val="10000"/>
                  </a:srgbClr>
                </a:solidFill>
                <a:latin typeface="Haettenschweiler" panose="020B0706040902060204" pitchFamily="34" charset="0"/>
              </a:rPr>
              <a:t>Electronic Engineering Data (EED) shall be included at Check Print Submittal.</a:t>
            </a:r>
          </a:p>
          <a:p>
            <a:pPr marL="457200" marR="0" lvl="0" indent="-457200" defTabSz="914400" rtl="0" eaLnBrk="1" fontAlgn="auto" latinLnBrk="0" hangingPunct="1">
              <a:spcAft>
                <a:spcPts val="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At this point, information in the EED is supplemental data. </a:t>
            </a:r>
          </a:p>
          <a:p>
            <a:pPr marL="457200" marR="0" lvl="0" indent="-457200" defTabSz="914400" rtl="0" eaLnBrk="1" fontAlgn="auto" latinLnBrk="0" hangingPunct="1">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The PDF plan set is the record legal document.</a:t>
            </a:r>
          </a:p>
          <a:p>
            <a:pPr marL="457200" marR="0" lvl="0" indent="-457200" defTabSz="914400" rtl="0" eaLnBrk="1" fontAlgn="auto" latinLnBrk="0" hangingPunct="1">
              <a:spcAft>
                <a:spcPts val="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Model reviews are based on Check Print Submittal data. </a:t>
            </a:r>
          </a:p>
          <a:p>
            <a:pPr marL="457200" marR="0" lvl="0" indent="-457200" defTabSz="914400" rtl="0" eaLnBrk="1" fontAlgn="auto" latinLnBrk="0" hangingPunct="1">
              <a:spcAft>
                <a:spcPts val="0"/>
              </a:spcAft>
              <a:buClrTx/>
              <a:buSzTx/>
              <a:buFont typeface="Arial" panose="020B0604020202020204" pitchFamily="34" charset="0"/>
              <a:buChar char="•"/>
              <a:tabLst/>
              <a:defRPr/>
            </a:pPr>
            <a:r>
              <a:rPr lang="en-US" sz="3200">
                <a:solidFill>
                  <a:schemeClr val="tx2">
                    <a:lumMod val="90000"/>
                    <a:lumOff val="10000"/>
                  </a:schemeClr>
                </a:solidFill>
                <a:latin typeface="Haettenschweiler" panose="020B0706040902060204" pitchFamily="34" charset="0"/>
              </a:rPr>
              <a:t>Reviews are performed by CO Developmental Branch or District PM.</a:t>
            </a:r>
          </a:p>
          <a:p>
            <a:pPr marR="0" lvl="0" defTabSz="914400" rtl="0" eaLnBrk="1" fontAlgn="auto" latinLnBrk="0" hangingPunct="1">
              <a:spcAft>
                <a:spcPts val="0"/>
              </a:spcAft>
              <a:buClrTx/>
              <a:buSzTx/>
              <a:tabLst/>
              <a:defRPr/>
            </a:pPr>
            <a:endParaRPr lang="en-US" sz="3200">
              <a:solidFill>
                <a:schemeClr val="tx2">
                  <a:lumMod val="90000"/>
                  <a:lumOff val="10000"/>
                </a:schemeClr>
              </a:solidFill>
              <a:latin typeface="Haettenschweiler" panose="020B0706040902060204" pitchFamily="34" charset="0"/>
            </a:endParaRPr>
          </a:p>
        </p:txBody>
      </p:sp>
      <p:pic>
        <p:nvPicPr>
          <p:cNvPr id="14" name="Picture 13">
            <a:extLst>
              <a:ext uri="{FF2B5EF4-FFF2-40B4-BE49-F238E27FC236}">
                <a16:creationId xmlns:a16="http://schemas.microsoft.com/office/drawing/2014/main" id="{9838F11D-51BC-6B35-5B69-D49319397BB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44862" y="5358383"/>
            <a:ext cx="1326451" cy="1416763"/>
          </a:xfrm>
          <a:prstGeom prst="rect">
            <a:avLst/>
          </a:prstGeom>
        </p:spPr>
      </p:pic>
      <p:pic>
        <p:nvPicPr>
          <p:cNvPr id="18" name="Picture 17" descr="Graphical user interface, text, application&#10;&#10;AI-generated content may be incorrect.">
            <a:extLst>
              <a:ext uri="{FF2B5EF4-FFF2-40B4-BE49-F238E27FC236}">
                <a16:creationId xmlns:a16="http://schemas.microsoft.com/office/drawing/2014/main" id="{5567610F-2F1E-22C3-43E7-233160639F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2320" y="82853"/>
            <a:ext cx="4938993" cy="5193875"/>
          </a:xfrm>
          <a:prstGeom prst="rect">
            <a:avLst/>
          </a:prstGeom>
          <a:ln w="38100">
            <a:solidFill>
              <a:srgbClr val="FF0000"/>
            </a:solidFill>
          </a:ln>
        </p:spPr>
      </p:pic>
    </p:spTree>
    <p:extLst>
      <p:ext uri="{BB962C8B-B14F-4D97-AF65-F5344CB8AC3E}">
        <p14:creationId xmlns:p14="http://schemas.microsoft.com/office/powerpoint/2010/main" val="7902684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7CDA4-38D5-A0F1-F5A6-016B5E21EC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617A1B9-7F0E-A08D-5A93-EBE2E7AF080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0800000">
            <a:off x="5706872" y="0"/>
            <a:ext cx="6485128" cy="6857999"/>
          </a:xfrm>
          <a:prstGeom prst="rect">
            <a:avLst/>
          </a:prstGeom>
        </p:spPr>
      </p:pic>
      <p:sp>
        <p:nvSpPr>
          <p:cNvPr id="9" name="Flowchart: Manual Input 8">
            <a:extLst>
              <a:ext uri="{FF2B5EF4-FFF2-40B4-BE49-F238E27FC236}">
                <a16:creationId xmlns:a16="http://schemas.microsoft.com/office/drawing/2014/main" id="{2A418834-554E-86F3-0EBF-43DA3B80A931}"/>
              </a:ext>
            </a:extLst>
          </p:cNvPr>
          <p:cNvSpPr/>
          <p:nvPr/>
        </p:nvSpPr>
        <p:spPr>
          <a:xfrm rot="5400000">
            <a:off x="368554" y="-368554"/>
            <a:ext cx="6870700" cy="7607808"/>
          </a:xfrm>
          <a:prstGeom prst="flowChartManualInput">
            <a:avLst/>
          </a:prstGeom>
          <a:solidFill>
            <a:schemeClr val="tx2">
              <a:lumMod val="50000"/>
              <a:lumOff val="5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Manual Input 10">
            <a:extLst>
              <a:ext uri="{FF2B5EF4-FFF2-40B4-BE49-F238E27FC236}">
                <a16:creationId xmlns:a16="http://schemas.microsoft.com/office/drawing/2014/main" id="{8A709D4A-8D31-68FF-1249-B7070AB3AEB4}"/>
              </a:ext>
            </a:extLst>
          </p:cNvPr>
          <p:cNvSpPr/>
          <p:nvPr/>
        </p:nvSpPr>
        <p:spPr>
          <a:xfrm rot="5400000">
            <a:off x="190544" y="-220853"/>
            <a:ext cx="6877050" cy="7306056"/>
          </a:xfrm>
          <a:prstGeom prst="flowChartManualInput">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4DE5CF6-D67B-F45A-62C4-D4A4AE8A6853}"/>
              </a:ext>
            </a:extLst>
          </p:cNvPr>
          <p:cNvSpPr txBox="1"/>
          <p:nvPr/>
        </p:nvSpPr>
        <p:spPr>
          <a:xfrm>
            <a:off x="120687" y="163158"/>
            <a:ext cx="6184900" cy="769441"/>
          </a:xfrm>
          <a:prstGeom prst="rect">
            <a:avLst/>
          </a:prstGeom>
          <a:noFill/>
        </p:spPr>
        <p:txBody>
          <a:bodyPr wrap="square">
            <a:spAutoFit/>
          </a:bodyPr>
          <a:lstStyle/>
          <a:p>
            <a:r>
              <a:rPr lang="en-US" sz="4400" u="sng">
                <a:solidFill>
                  <a:schemeClr val="bg1"/>
                </a:solidFill>
                <a:latin typeface="Haettenschweiler" panose="020B0706040902060204" pitchFamily="34" charset="0"/>
              </a:rPr>
              <a:t>Design Memo 04-24</a:t>
            </a:r>
            <a:endParaRPr lang="en-US" u="sng">
              <a:solidFill>
                <a:schemeClr val="bg1"/>
              </a:solidFill>
            </a:endParaRPr>
          </a:p>
        </p:txBody>
      </p:sp>
      <p:sp>
        <p:nvSpPr>
          <p:cNvPr id="4" name="TextBox 3">
            <a:extLst>
              <a:ext uri="{FF2B5EF4-FFF2-40B4-BE49-F238E27FC236}">
                <a16:creationId xmlns:a16="http://schemas.microsoft.com/office/drawing/2014/main" id="{BD4081D6-F22B-6BC5-6F36-74189ACD8F6C}"/>
              </a:ext>
            </a:extLst>
          </p:cNvPr>
          <p:cNvSpPr txBox="1"/>
          <p:nvPr/>
        </p:nvSpPr>
        <p:spPr>
          <a:xfrm>
            <a:off x="120688" y="947898"/>
            <a:ext cx="5097152" cy="4839786"/>
          </a:xfrm>
          <a:prstGeom prst="rect">
            <a:avLst/>
          </a:prstGeom>
          <a:noFill/>
        </p:spPr>
        <p:txBody>
          <a:bodyPr wrap="square">
            <a:spAutoFit/>
          </a:bodyPr>
          <a:lstStyle/>
          <a:p>
            <a:pPr marL="457200" lvl="0" indent="-457200">
              <a:spcAft>
                <a:spcPts val="2100"/>
              </a:spcAft>
              <a:buFont typeface="Arial" panose="020B0604020202020204" pitchFamily="34" charset="0"/>
              <a:buChar char="•"/>
              <a:defRPr/>
            </a:pPr>
            <a:r>
              <a:rPr lang="en-US" sz="3200">
                <a:solidFill>
                  <a:schemeClr val="bg1"/>
                </a:solidFill>
                <a:latin typeface="Haettenschweiler" panose="020B0706040902060204" pitchFamily="34" charset="0"/>
              </a:rPr>
              <a:t>There is a minimum standard for EED ORD model information established in DM 04-24.</a:t>
            </a:r>
          </a:p>
          <a:p>
            <a:pPr marL="457200" marR="0" lvl="0" indent="-457200" defTabSz="914400" rtl="0" eaLnBrk="1" fontAlgn="auto" latinLnBrk="0" hangingPunct="1">
              <a:spcAft>
                <a:spcPts val="2100"/>
              </a:spcAft>
              <a:buClrTx/>
              <a:buSzTx/>
              <a:buFont typeface="Arial" panose="020B0604020202020204" pitchFamily="34" charset="0"/>
              <a:buChar char="•"/>
              <a:tabLst/>
              <a:defRPr/>
            </a:pPr>
            <a:r>
              <a:rPr lang="en-US" sz="3200">
                <a:solidFill>
                  <a:schemeClr val="tx2">
                    <a:lumMod val="25000"/>
                    <a:lumOff val="75000"/>
                  </a:schemeClr>
                </a:solidFill>
                <a:latin typeface="Haettenschweiler" panose="020B0706040902060204" pitchFamily="34" charset="0"/>
              </a:rPr>
              <a:t>Expected template drops are defined. </a:t>
            </a:r>
          </a:p>
          <a:p>
            <a:pPr marL="457200" marR="0" lvl="0" indent="-457200" defTabSz="914400" rtl="0" eaLnBrk="1" fontAlgn="auto" latinLnBrk="0" hangingPunct="1">
              <a:spcAft>
                <a:spcPts val="2100"/>
              </a:spcAft>
              <a:buClrTx/>
              <a:buSzTx/>
              <a:buFont typeface="Arial" panose="020B0604020202020204" pitchFamily="34" charset="0"/>
              <a:buChar char="•"/>
              <a:tabLst/>
              <a:defRPr/>
            </a:pPr>
            <a:r>
              <a:rPr lang="en-US" sz="3200">
                <a:solidFill>
                  <a:schemeClr val="bg1"/>
                </a:solidFill>
                <a:latin typeface="Haettenschweiler" panose="020B0706040902060204" pitchFamily="34" charset="0"/>
              </a:rPr>
              <a:t>No holes /spikes /or gaps. </a:t>
            </a:r>
          </a:p>
          <a:p>
            <a:pPr marL="457200" marR="0" lvl="0" indent="-457200" defTabSz="914400" rtl="0" eaLnBrk="1" fontAlgn="auto" latinLnBrk="0" hangingPunct="1">
              <a:spcAft>
                <a:spcPts val="2100"/>
              </a:spcAft>
              <a:buClrTx/>
              <a:buSzTx/>
              <a:buFont typeface="Arial" panose="020B0604020202020204" pitchFamily="34" charset="0"/>
              <a:buChar char="•"/>
              <a:tabLst/>
              <a:defRPr/>
            </a:pPr>
            <a:r>
              <a:rPr lang="en-US" sz="3200">
                <a:solidFill>
                  <a:schemeClr val="tx2">
                    <a:lumMod val="25000"/>
                    <a:lumOff val="75000"/>
                  </a:schemeClr>
                </a:solidFill>
                <a:latin typeface="Haettenschweiler" panose="020B0706040902060204" pitchFamily="34" charset="0"/>
              </a:rPr>
              <a:t>Key stations at transitions, tapers, gores, etc. </a:t>
            </a:r>
          </a:p>
        </p:txBody>
      </p:sp>
      <p:pic>
        <p:nvPicPr>
          <p:cNvPr id="7" name="Picture 6">
            <a:extLst>
              <a:ext uri="{FF2B5EF4-FFF2-40B4-BE49-F238E27FC236}">
                <a16:creationId xmlns:a16="http://schemas.microsoft.com/office/drawing/2014/main" id="{0E35550A-A9B6-4B65-67D0-025C0A02F56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44862" y="5358383"/>
            <a:ext cx="1326451" cy="1416763"/>
          </a:xfrm>
          <a:prstGeom prst="rect">
            <a:avLst/>
          </a:prstGeom>
        </p:spPr>
      </p:pic>
      <p:pic>
        <p:nvPicPr>
          <p:cNvPr id="15" name="Picture 14">
            <a:extLst>
              <a:ext uri="{FF2B5EF4-FFF2-40B4-BE49-F238E27FC236}">
                <a16:creationId xmlns:a16="http://schemas.microsoft.com/office/drawing/2014/main" id="{20513761-1616-9D70-9EA9-A2104BF75D70}"/>
              </a:ext>
            </a:extLst>
          </p:cNvPr>
          <p:cNvPicPr>
            <a:picLocks noChangeAspect="1"/>
          </p:cNvPicPr>
          <p:nvPr/>
        </p:nvPicPr>
        <p:blipFill>
          <a:blip r:embed="rId6"/>
          <a:stretch>
            <a:fillRect/>
          </a:stretch>
        </p:blipFill>
        <p:spPr>
          <a:xfrm>
            <a:off x="7151044" y="76503"/>
            <a:ext cx="4965353" cy="5186326"/>
          </a:xfrm>
          <a:prstGeom prst="rect">
            <a:avLst/>
          </a:prstGeom>
          <a:ln w="38100">
            <a:solidFill>
              <a:srgbClr val="FF0000"/>
            </a:solidFill>
          </a:ln>
        </p:spPr>
      </p:pic>
    </p:spTree>
    <p:extLst>
      <p:ext uri="{BB962C8B-B14F-4D97-AF65-F5344CB8AC3E}">
        <p14:creationId xmlns:p14="http://schemas.microsoft.com/office/powerpoint/2010/main" val="6627153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E583A-5399-384B-20DD-62A6FBD95F60}"/>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BE7F829B-7858-60F7-1A2D-3A72944E6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 y="-19048"/>
            <a:ext cx="12192000" cy="6858000"/>
          </a:xfrm>
          <a:prstGeom prst="rect">
            <a:avLst/>
          </a:prstGeom>
        </p:spPr>
      </p:pic>
      <p:sp>
        <p:nvSpPr>
          <p:cNvPr id="15" name="Freeform: Shape 14">
            <a:extLst>
              <a:ext uri="{FF2B5EF4-FFF2-40B4-BE49-F238E27FC236}">
                <a16:creationId xmlns:a16="http://schemas.microsoft.com/office/drawing/2014/main" id="{611687D0-F9D3-B33A-5C18-37779E29C715}"/>
              </a:ext>
            </a:extLst>
          </p:cNvPr>
          <p:cNvSpPr/>
          <p:nvPr/>
        </p:nvSpPr>
        <p:spPr>
          <a:xfrm>
            <a:off x="6096001" y="-26670"/>
            <a:ext cx="6096000" cy="6903720"/>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 name="csX0" fmla="*/ 5848350 w 5886450"/>
              <a:gd name="csY0" fmla="*/ 37338 h 6895338"/>
              <a:gd name="csX1" fmla="*/ 2279710 w 5886450"/>
              <a:gd name="csY1" fmla="*/ 0 h 6895338"/>
              <a:gd name="csX2" fmla="*/ 0 w 5886450"/>
              <a:gd name="csY2" fmla="*/ 2837688 h 6895338"/>
              <a:gd name="csX3" fmla="*/ 0 w 5886450"/>
              <a:gd name="csY3" fmla="*/ 4018788 h 6895338"/>
              <a:gd name="csX4" fmla="*/ 2080379 w 5886450"/>
              <a:gd name="csY4" fmla="*/ 6895338 h 6895338"/>
              <a:gd name="csX5" fmla="*/ 5886450 w 5886450"/>
              <a:gd name="csY5" fmla="*/ 6895338 h 6895338"/>
              <a:gd name="csX6" fmla="*/ 5848350 w 5886450"/>
              <a:gd name="csY6" fmla="*/ 37338 h 6895338"/>
              <a:gd name="csX0" fmla="*/ 5866010 w 5886450"/>
              <a:gd name="csY0" fmla="*/ 0 h 6903720"/>
              <a:gd name="csX1" fmla="*/ 2279710 w 5886450"/>
              <a:gd name="csY1" fmla="*/ 8382 h 6903720"/>
              <a:gd name="csX2" fmla="*/ 0 w 5886450"/>
              <a:gd name="csY2" fmla="*/ 2846070 h 6903720"/>
              <a:gd name="csX3" fmla="*/ 0 w 5886450"/>
              <a:gd name="csY3" fmla="*/ 4027170 h 6903720"/>
              <a:gd name="csX4" fmla="*/ 2080379 w 5886450"/>
              <a:gd name="csY4" fmla="*/ 6903720 h 6903720"/>
              <a:gd name="csX5" fmla="*/ 5886450 w 5886450"/>
              <a:gd name="csY5" fmla="*/ 6903720 h 6903720"/>
              <a:gd name="csX6" fmla="*/ 5866010 w 5886450"/>
              <a:gd name="csY6" fmla="*/ 0 h 69037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86450" h="6903720">
                <a:moveTo>
                  <a:pt x="5866010" y="0"/>
                </a:moveTo>
                <a:lnTo>
                  <a:pt x="2279710" y="8382"/>
                </a:lnTo>
                <a:lnTo>
                  <a:pt x="0" y="2846070"/>
                </a:lnTo>
                <a:lnTo>
                  <a:pt x="0" y="4027170"/>
                </a:lnTo>
                <a:lnTo>
                  <a:pt x="2080379" y="6903720"/>
                </a:lnTo>
                <a:lnTo>
                  <a:pt x="5886450" y="6903720"/>
                </a:lnTo>
                <a:cubicBezTo>
                  <a:pt x="5879637" y="4602480"/>
                  <a:pt x="5872823" y="2301240"/>
                  <a:pt x="5866010" y="0"/>
                </a:cubicBez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2DC8936-4F66-BFE0-78F8-EA03EBB49CD6}"/>
              </a:ext>
            </a:extLst>
          </p:cNvPr>
          <p:cNvSpPr/>
          <p:nvPr/>
        </p:nvSpPr>
        <p:spPr>
          <a:xfrm>
            <a:off x="6415315" y="-19048"/>
            <a:ext cx="5777397" cy="6896098"/>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87175 w 5887175"/>
              <a:gd name="connsiteY0" fmla="*/ 19050 h 6877050"/>
              <a:gd name="connsiteX1" fmla="*/ 2381250 w 5887175"/>
              <a:gd name="connsiteY1" fmla="*/ 0 h 6877050"/>
              <a:gd name="connsiteX2" fmla="*/ 0 w 5887175"/>
              <a:gd name="connsiteY2" fmla="*/ 2819400 h 6877050"/>
              <a:gd name="connsiteX3" fmla="*/ 0 w 5887175"/>
              <a:gd name="connsiteY3" fmla="*/ 4000500 h 6877050"/>
              <a:gd name="connsiteX4" fmla="*/ 2190750 w 5887175"/>
              <a:gd name="connsiteY4" fmla="*/ 6877050 h 6877050"/>
              <a:gd name="connsiteX5" fmla="*/ 5886450 w 5887175"/>
              <a:gd name="connsiteY5" fmla="*/ 6877050 h 6877050"/>
              <a:gd name="connsiteX6" fmla="*/ 5887175 w 5887175"/>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7175" h="6877050">
                <a:moveTo>
                  <a:pt x="5887175" y="19050"/>
                </a:moveTo>
                <a:lnTo>
                  <a:pt x="2381250" y="0"/>
                </a:lnTo>
                <a:lnTo>
                  <a:pt x="0" y="2819400"/>
                </a:lnTo>
                <a:lnTo>
                  <a:pt x="0" y="4000500"/>
                </a:lnTo>
                <a:lnTo>
                  <a:pt x="2190750" y="6877050"/>
                </a:lnTo>
                <a:lnTo>
                  <a:pt x="5886450" y="6877050"/>
                </a:lnTo>
                <a:cubicBezTo>
                  <a:pt x="5886692" y="4591050"/>
                  <a:pt x="5886933" y="2305050"/>
                  <a:pt x="5887175" y="19050"/>
                </a:cubicBezTo>
                <a:close/>
              </a:path>
            </a:pathLst>
          </a:custGeom>
          <a:blipFill>
            <a:blip r:embed="rId4">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6E81EA3F-BD87-9E06-FBC8-B8AADFD44781}"/>
              </a:ext>
            </a:extLst>
          </p:cNvPr>
          <p:cNvSpPr/>
          <p:nvPr/>
        </p:nvSpPr>
        <p:spPr>
          <a:xfrm rot="10800000">
            <a:off x="6095290" y="-19048"/>
            <a:ext cx="2336603" cy="1784349"/>
          </a:xfrm>
          <a:prstGeom prst="triangle">
            <a:avLst>
              <a:gd name="adj" fmla="val 63293"/>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D500398-D3FE-F173-92E7-C53BC94549BB}"/>
              </a:ext>
            </a:extLst>
          </p:cNvPr>
          <p:cNvSpPr/>
          <p:nvPr/>
        </p:nvSpPr>
        <p:spPr>
          <a:xfrm>
            <a:off x="6095290" y="5073650"/>
            <a:ext cx="2127053" cy="1784349"/>
          </a:xfrm>
          <a:prstGeom prst="triangle">
            <a:avLst>
              <a:gd name="adj" fmla="val 36840"/>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2FCE57D-AFDF-6B69-C4AB-CB7982F8FB59}"/>
              </a:ext>
            </a:extLst>
          </p:cNvPr>
          <p:cNvSpPr txBox="1"/>
          <p:nvPr/>
        </p:nvSpPr>
        <p:spPr>
          <a:xfrm>
            <a:off x="230415" y="282030"/>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KYTC Model Reviews - Purpose</a:t>
            </a:r>
            <a:endParaRPr lang="en-US" u="sng"/>
          </a:p>
        </p:txBody>
      </p:sp>
      <p:sp>
        <p:nvSpPr>
          <p:cNvPr id="21" name="TextBox 20">
            <a:extLst>
              <a:ext uri="{FF2B5EF4-FFF2-40B4-BE49-F238E27FC236}">
                <a16:creationId xmlns:a16="http://schemas.microsoft.com/office/drawing/2014/main" id="{D4D4C8E0-8B6F-8A29-682D-2A9CBCFF310C}"/>
              </a:ext>
            </a:extLst>
          </p:cNvPr>
          <p:cNvSpPr txBox="1"/>
          <p:nvPr/>
        </p:nvSpPr>
        <p:spPr>
          <a:xfrm>
            <a:off x="230415" y="1066770"/>
            <a:ext cx="5586185" cy="4231928"/>
          </a:xfrm>
          <a:prstGeom prst="rect">
            <a:avLst/>
          </a:prstGeom>
          <a:noFill/>
        </p:spPr>
        <p:txBody>
          <a:bodyPr wrap="square">
            <a:spAutoFit/>
          </a:bodyPr>
          <a:lstStyle/>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noProof="0">
                <a:solidFill>
                  <a:srgbClr val="163E64"/>
                </a:solidFill>
                <a:latin typeface="Haettenschweiler" panose="020B0706040902060204" pitchFamily="34" charset="0"/>
              </a:rPr>
              <a:t>Deliver better 3D data to downstream users. </a:t>
            </a:r>
            <a:endParaRPr kumimoji="0" lang="en-US" sz="3200" b="0" i="0" u="none" strike="noStrike" kern="1200" cap="none" spc="0" normalizeH="0" baseline="0" noProof="0">
              <a:ln>
                <a:noFill/>
              </a:ln>
              <a:solidFill>
                <a:srgbClr val="163E64"/>
              </a:solidFill>
              <a:effectLst/>
              <a:uLnTx/>
              <a:uFillTx/>
              <a:latin typeface="Haettenschweiler" panose="020B0706040902060204" pitchFamily="34" charset="0"/>
            </a:endParaRP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Hold designers accountable.</a:t>
            </a:r>
            <a:endParaRPr kumimoji="0" lang="en-US" sz="3200" b="0" i="0" u="none" strike="noStrike" kern="1200" cap="none" spc="0" normalizeH="0" baseline="0" noProof="0">
              <a:ln>
                <a:noFill/>
              </a:ln>
              <a:solidFill>
                <a:schemeClr val="tx2">
                  <a:lumMod val="50000"/>
                  <a:lumOff val="50000"/>
                </a:schemeClr>
              </a:solidFill>
              <a:effectLst/>
              <a:uLnTx/>
              <a:uFillTx/>
              <a:latin typeface="Haettenschweiler" panose="020B0706040902060204" pitchFamily="34" charset="0"/>
              <a:ea typeface="+mn-ea"/>
              <a:cs typeface="+mn-cs"/>
            </a:endParaRP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rgbClr val="163E64"/>
                </a:solidFill>
                <a:latin typeface="Haettenschweiler" panose="020B0706040902060204" pitchFamily="34" charset="0"/>
              </a:rPr>
              <a:t>Establish future expectations for detail and consistency.</a:t>
            </a: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Key step in the path of digital delivery/model-based design. </a:t>
            </a:r>
          </a:p>
        </p:txBody>
      </p:sp>
      <p:pic>
        <p:nvPicPr>
          <p:cNvPr id="4" name="Picture 3">
            <a:extLst>
              <a:ext uri="{FF2B5EF4-FFF2-40B4-BE49-F238E27FC236}">
                <a16:creationId xmlns:a16="http://schemas.microsoft.com/office/drawing/2014/main" id="{AF315A0C-2247-C03E-283D-1C5DB97517D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744862" y="5358383"/>
            <a:ext cx="1326451" cy="1416763"/>
          </a:xfrm>
          <a:prstGeom prst="rect">
            <a:avLst/>
          </a:prstGeom>
        </p:spPr>
      </p:pic>
    </p:spTree>
    <p:extLst>
      <p:ext uri="{BB962C8B-B14F-4D97-AF65-F5344CB8AC3E}">
        <p14:creationId xmlns:p14="http://schemas.microsoft.com/office/powerpoint/2010/main" val="1654883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73670-15BB-B395-9E79-DFCB6EF225A6}"/>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47D5DD82-CD56-14BA-A0A7-A6D2B3771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5" y="-19051"/>
            <a:ext cx="12192000" cy="6858000"/>
          </a:xfrm>
          <a:prstGeom prst="rect">
            <a:avLst/>
          </a:prstGeom>
        </p:spPr>
      </p:pic>
      <p:sp>
        <p:nvSpPr>
          <p:cNvPr id="15" name="Freeform: Shape 14">
            <a:extLst>
              <a:ext uri="{FF2B5EF4-FFF2-40B4-BE49-F238E27FC236}">
                <a16:creationId xmlns:a16="http://schemas.microsoft.com/office/drawing/2014/main" id="{4748F6BB-D91B-5EF6-8DB6-F6C86266AF42}"/>
              </a:ext>
            </a:extLst>
          </p:cNvPr>
          <p:cNvSpPr/>
          <p:nvPr/>
        </p:nvSpPr>
        <p:spPr>
          <a:xfrm flipH="1">
            <a:off x="-30744" y="-19051"/>
            <a:ext cx="6096000" cy="6877050"/>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6450" h="6877050">
                <a:moveTo>
                  <a:pt x="5848350" y="19050"/>
                </a:moveTo>
                <a:lnTo>
                  <a:pt x="2270880" y="0"/>
                </a:lnTo>
                <a:lnTo>
                  <a:pt x="0" y="2819400"/>
                </a:lnTo>
                <a:lnTo>
                  <a:pt x="0" y="4000500"/>
                </a:lnTo>
                <a:lnTo>
                  <a:pt x="2080379" y="6877050"/>
                </a:lnTo>
                <a:lnTo>
                  <a:pt x="5886450" y="6877050"/>
                </a:lnTo>
                <a:lnTo>
                  <a:pt x="5848350" y="19050"/>
                </a:ln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D52E48BB-5BB0-7C6B-5F00-FF28E58A3929}"/>
              </a:ext>
            </a:extLst>
          </p:cNvPr>
          <p:cNvSpPr/>
          <p:nvPr/>
        </p:nvSpPr>
        <p:spPr>
          <a:xfrm>
            <a:off x="-30746" y="-29846"/>
            <a:ext cx="5765800" cy="6878320"/>
          </a:xfrm>
          <a:custGeom>
            <a:avLst/>
            <a:gdLst>
              <a:gd name="connsiteX0" fmla="*/ 38100 w 5791200"/>
              <a:gd name="connsiteY0" fmla="*/ 25400 h 6858000"/>
              <a:gd name="connsiteX1" fmla="*/ 3416300 w 5791200"/>
              <a:gd name="connsiteY1" fmla="*/ 0 h 6858000"/>
              <a:gd name="connsiteX2" fmla="*/ 5791200 w 5791200"/>
              <a:gd name="connsiteY2" fmla="*/ 2819400 h 6858000"/>
              <a:gd name="connsiteX3" fmla="*/ 5778500 w 5791200"/>
              <a:gd name="connsiteY3" fmla="*/ 4013200 h 6858000"/>
              <a:gd name="connsiteX4" fmla="*/ 3505200 w 5791200"/>
              <a:gd name="connsiteY4" fmla="*/ 6858000 h 6858000"/>
              <a:gd name="connsiteX5" fmla="*/ 0 w 5791200"/>
              <a:gd name="connsiteY5" fmla="*/ 6858000 h 6858000"/>
              <a:gd name="connsiteX6" fmla="*/ 38100 w 5791200"/>
              <a:gd name="connsiteY6" fmla="*/ 25400 h 6858000"/>
              <a:gd name="csX0" fmla="*/ 1363 w 5791200"/>
              <a:gd name="csY0" fmla="*/ 0 h 6878320"/>
              <a:gd name="csX1" fmla="*/ 3416300 w 5791200"/>
              <a:gd name="csY1" fmla="*/ 20320 h 6878320"/>
              <a:gd name="csX2" fmla="*/ 5791200 w 5791200"/>
              <a:gd name="csY2" fmla="*/ 2839720 h 6878320"/>
              <a:gd name="csX3" fmla="*/ 5778500 w 5791200"/>
              <a:gd name="csY3" fmla="*/ 4033520 h 6878320"/>
              <a:gd name="csX4" fmla="*/ 3505200 w 5791200"/>
              <a:gd name="csY4" fmla="*/ 6878320 h 6878320"/>
              <a:gd name="csX5" fmla="*/ 0 w 5791200"/>
              <a:gd name="csY5" fmla="*/ 6878320 h 6878320"/>
              <a:gd name="csX6" fmla="*/ 1363 w 5791200"/>
              <a:gd name="csY6" fmla="*/ 0 h 68783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791200" h="6878320">
                <a:moveTo>
                  <a:pt x="1363" y="0"/>
                </a:moveTo>
                <a:lnTo>
                  <a:pt x="3416300" y="20320"/>
                </a:lnTo>
                <a:lnTo>
                  <a:pt x="5791200" y="2839720"/>
                </a:lnTo>
                <a:lnTo>
                  <a:pt x="5778500" y="4033520"/>
                </a:lnTo>
                <a:lnTo>
                  <a:pt x="3505200" y="6878320"/>
                </a:lnTo>
                <a:lnTo>
                  <a:pt x="0" y="6878320"/>
                </a:lnTo>
                <a:cubicBezTo>
                  <a:pt x="454" y="4585547"/>
                  <a:pt x="909" y="2292773"/>
                  <a:pt x="1363" y="0"/>
                </a:cubicBezTo>
                <a:close/>
              </a:path>
            </a:pathLst>
          </a:custGeom>
          <a:blipFill>
            <a:blip r:embed="rId4">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3827223-A83E-55F9-95E8-5E0350DCA93D}"/>
              </a:ext>
            </a:extLst>
          </p:cNvPr>
          <p:cNvSpPr/>
          <p:nvPr/>
        </p:nvSpPr>
        <p:spPr>
          <a:xfrm>
            <a:off x="3869163" y="5083174"/>
            <a:ext cx="2196094" cy="1784349"/>
          </a:xfrm>
          <a:prstGeom prst="triangle">
            <a:avLst>
              <a:gd name="adj" fmla="val 63502"/>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C5B3C56B-7956-136E-C384-811E3AF93BD3}"/>
              </a:ext>
            </a:extLst>
          </p:cNvPr>
          <p:cNvSpPr/>
          <p:nvPr/>
        </p:nvSpPr>
        <p:spPr>
          <a:xfrm rot="10800000">
            <a:off x="3685794" y="-27429"/>
            <a:ext cx="2310394" cy="1784349"/>
          </a:xfrm>
          <a:prstGeom prst="triangle">
            <a:avLst>
              <a:gd name="adj" fmla="val 35219"/>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4D57A7F-5D0D-18BF-583B-49AE673B1AA1}"/>
              </a:ext>
            </a:extLst>
          </p:cNvPr>
          <p:cNvSpPr txBox="1"/>
          <p:nvPr/>
        </p:nvSpPr>
        <p:spPr>
          <a:xfrm>
            <a:off x="6326390" y="122733"/>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What Projects Apply?</a:t>
            </a:r>
          </a:p>
        </p:txBody>
      </p:sp>
      <p:sp>
        <p:nvSpPr>
          <p:cNvPr id="21" name="TextBox 20">
            <a:extLst>
              <a:ext uri="{FF2B5EF4-FFF2-40B4-BE49-F238E27FC236}">
                <a16:creationId xmlns:a16="http://schemas.microsoft.com/office/drawing/2014/main" id="{FF33FF27-DF26-6CEA-CB00-2D3D0951CAF4}"/>
              </a:ext>
            </a:extLst>
          </p:cNvPr>
          <p:cNvSpPr txBox="1"/>
          <p:nvPr/>
        </p:nvSpPr>
        <p:spPr>
          <a:xfrm>
            <a:off x="6236708" y="923926"/>
            <a:ext cx="5586185" cy="4955203"/>
          </a:xfrm>
          <a:prstGeom prst="rect">
            <a:avLst/>
          </a:prstGeom>
          <a:noFill/>
        </p:spPr>
        <p:txBody>
          <a:bodyPr wrap="square">
            <a:spAutoFit/>
          </a:bodyPr>
          <a:lstStyle/>
          <a:p>
            <a:pPr marL="457200" marR="0" lvl="0" indent="-457200" defTabSz="914400" rtl="0" eaLnBrk="1" fontAlgn="auto" latinLnBrk="0" hangingPunct="1">
              <a:spcAft>
                <a:spcPts val="2400"/>
              </a:spcAft>
              <a:buClrTx/>
              <a:buSzTx/>
              <a:buFont typeface="Arial" panose="020B0604020202020204" pitchFamily="34" charset="0"/>
              <a:buChar char="•"/>
              <a:tabLst/>
              <a:defRPr/>
            </a:pPr>
            <a:r>
              <a:rPr lang="en-US" sz="3200" noProof="0">
                <a:solidFill>
                  <a:srgbClr val="0E2841">
                    <a:lumMod val="90000"/>
                    <a:lumOff val="10000"/>
                  </a:srgbClr>
                </a:solidFill>
                <a:latin typeface="Haettenschweiler" panose="020B0706040902060204" pitchFamily="34" charset="0"/>
              </a:rPr>
              <a:t>Projects developed </a:t>
            </a:r>
            <a:r>
              <a:rPr lang="en-US" sz="3200">
                <a:solidFill>
                  <a:srgbClr val="0E2841">
                    <a:lumMod val="90000"/>
                    <a:lumOff val="10000"/>
                  </a:srgbClr>
                </a:solidFill>
                <a:latin typeface="Haettenschweiler" panose="020B0706040902060204" pitchFamily="34" charset="0"/>
              </a:rPr>
              <a:t>using </a:t>
            </a:r>
            <a:r>
              <a:rPr lang="en-US" sz="3200" err="1">
                <a:solidFill>
                  <a:srgbClr val="0E2841">
                    <a:lumMod val="90000"/>
                    <a:lumOff val="10000"/>
                  </a:srgbClr>
                </a:solidFill>
                <a:latin typeface="Haettenschweiler" panose="020B0706040902060204" pitchFamily="34" charset="0"/>
              </a:rPr>
              <a:t>OpenRoads</a:t>
            </a:r>
            <a:r>
              <a:rPr lang="en-US" sz="3200">
                <a:solidFill>
                  <a:srgbClr val="0E2841">
                    <a:lumMod val="90000"/>
                    <a:lumOff val="10000"/>
                  </a:srgbClr>
                </a:solidFill>
                <a:latin typeface="Haettenschweiler" panose="020B0706040902060204" pitchFamily="34" charset="0"/>
              </a:rPr>
              <a:t> Designer after Design Memo 04-24. </a:t>
            </a:r>
            <a:endParaRPr lang="en-US" sz="3200" noProof="0">
              <a:solidFill>
                <a:srgbClr val="0E2841">
                  <a:lumMod val="90000"/>
                  <a:lumOff val="10000"/>
                </a:srgbClr>
              </a:solidFill>
              <a:latin typeface="Haettenschweiler" panose="020B0706040902060204" pitchFamily="34" charset="0"/>
            </a:endParaRPr>
          </a:p>
          <a:p>
            <a:pPr marL="457200" marR="0" lvl="0" indent="-457200" defTabSz="914400" rtl="0" eaLnBrk="1" fontAlgn="auto" latinLnBrk="0" hangingPunct="1">
              <a:spcAft>
                <a:spcPts val="2400"/>
              </a:spcAft>
              <a:buClrTx/>
              <a:buSzTx/>
              <a:buFont typeface="Arial" panose="020B0604020202020204" pitchFamily="34" charset="0"/>
              <a:buChar char="•"/>
              <a:tabLst/>
              <a:defRPr/>
            </a:pPr>
            <a:r>
              <a:rPr lang="en-US" sz="3200" err="1">
                <a:solidFill>
                  <a:schemeClr val="tx2">
                    <a:lumMod val="50000"/>
                    <a:lumOff val="50000"/>
                  </a:schemeClr>
                </a:solidFill>
                <a:latin typeface="Haettenschweiler" panose="020B0706040902060204" pitchFamily="34" charset="0"/>
              </a:rPr>
              <a:t>InRoads</a:t>
            </a:r>
            <a:r>
              <a:rPr lang="en-US" sz="3200">
                <a:solidFill>
                  <a:schemeClr val="tx2">
                    <a:lumMod val="50000"/>
                    <a:lumOff val="50000"/>
                  </a:schemeClr>
                </a:solidFill>
                <a:latin typeface="Haettenschweiler" panose="020B0706040902060204" pitchFamily="34" charset="0"/>
              </a:rPr>
              <a:t> projects not currently reviewed. </a:t>
            </a:r>
          </a:p>
          <a:p>
            <a:pPr marL="457200" marR="0" lvl="0" indent="-457200" defTabSz="914400" rtl="0" eaLnBrk="1" fontAlgn="auto" latinLnBrk="0" hangingPunct="1">
              <a:spcAft>
                <a:spcPts val="2400"/>
              </a:spcAft>
              <a:buClrTx/>
              <a:buSzTx/>
              <a:buFont typeface="Arial" panose="020B0604020202020204" pitchFamily="34" charset="0"/>
              <a:buChar char="•"/>
              <a:tabLst/>
              <a:defRPr/>
            </a:pPr>
            <a:r>
              <a:rPr lang="en-US" sz="3200">
                <a:solidFill>
                  <a:srgbClr val="163E64"/>
                </a:solidFill>
                <a:latin typeface="Haettenschweiler" panose="020B0706040902060204" pitchFamily="34" charset="0"/>
              </a:rPr>
              <a:t>Certain specialized programs using ORD are not being reviewed. E.g. Pavement Rehabilitation. </a:t>
            </a:r>
          </a:p>
          <a:p>
            <a:pPr marL="457200" marR="0" lvl="0" indent="-457200" defTabSz="914400" rtl="0" eaLnBrk="1" fontAlgn="auto" latinLnBrk="0" hangingPunct="1">
              <a:spcAft>
                <a:spcPts val="2400"/>
              </a:spcAft>
              <a:buClrTx/>
              <a:buSzTx/>
              <a:buFont typeface="Arial" panose="020B0604020202020204" pitchFamily="34" charset="0"/>
              <a:buChar char="•"/>
              <a:tabLst/>
              <a:defRPr/>
            </a:pPr>
            <a:endParaRPr lang="en-US" sz="3200">
              <a:solidFill>
                <a:srgbClr val="163E64"/>
              </a:solidFill>
              <a:latin typeface="Haettenschweiler" panose="020B0706040902060204" pitchFamily="34" charset="0"/>
            </a:endParaRPr>
          </a:p>
        </p:txBody>
      </p:sp>
      <p:pic>
        <p:nvPicPr>
          <p:cNvPr id="3" name="Picture 2">
            <a:extLst>
              <a:ext uri="{FF2B5EF4-FFF2-40B4-BE49-F238E27FC236}">
                <a16:creationId xmlns:a16="http://schemas.microsoft.com/office/drawing/2014/main" id="{F333B937-59F5-39AA-B1C4-14F0E3294D0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0745" y="9526"/>
            <a:ext cx="1326451" cy="1416763"/>
          </a:xfrm>
          <a:prstGeom prst="rect">
            <a:avLst/>
          </a:prstGeom>
        </p:spPr>
      </p:pic>
    </p:spTree>
    <p:extLst>
      <p:ext uri="{BB962C8B-B14F-4D97-AF65-F5344CB8AC3E}">
        <p14:creationId xmlns:p14="http://schemas.microsoft.com/office/powerpoint/2010/main" val="32061981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2E74D-FAF4-8C3D-269B-9991BD6CD43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798C671-7F25-9088-C29C-B6A3E7B8E689}"/>
              </a:ext>
            </a:extLst>
          </p:cNvPr>
          <p:cNvSpPr/>
          <p:nvPr/>
        </p:nvSpPr>
        <p:spPr>
          <a:xfrm>
            <a:off x="-16510" y="-1"/>
            <a:ext cx="12205333" cy="68468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8DB1139-4BBA-6316-7B70-17180B0B1253}"/>
              </a:ext>
            </a:extLst>
          </p:cNvPr>
          <p:cNvSpPr/>
          <p:nvPr/>
        </p:nvSpPr>
        <p:spPr>
          <a:xfrm>
            <a:off x="-16509" y="0"/>
            <a:ext cx="12205334" cy="3429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B56254D-B5D5-2637-1716-D2E6DE3A48C9}"/>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What Are We Looking For With Reviews?</a:t>
            </a:r>
            <a:endParaRPr lang="en-US" u="sng">
              <a:solidFill>
                <a:schemeClr val="bg1"/>
              </a:solidFill>
            </a:endParaRPr>
          </a:p>
        </p:txBody>
      </p:sp>
      <p:pic>
        <p:nvPicPr>
          <p:cNvPr id="11" name="Picture 10">
            <a:extLst>
              <a:ext uri="{FF2B5EF4-FFF2-40B4-BE49-F238E27FC236}">
                <a16:creationId xmlns:a16="http://schemas.microsoft.com/office/drawing/2014/main" id="{DB9B95D9-67AB-D04C-D130-94B78DE40D2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pic>
        <p:nvPicPr>
          <p:cNvPr id="4" name="Picture 3" descr="A picture containing text&#10;&#10;AI-generated content may be incorrect.">
            <a:extLst>
              <a:ext uri="{FF2B5EF4-FFF2-40B4-BE49-F238E27FC236}">
                <a16:creationId xmlns:a16="http://schemas.microsoft.com/office/drawing/2014/main" id="{7DE562F4-7C5B-CBDE-5100-0447AC1744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048" y="1519200"/>
            <a:ext cx="5165128" cy="2297794"/>
          </a:xfrm>
          <a:prstGeom prst="rect">
            <a:avLst/>
          </a:prstGeom>
          <a:ln w="38100">
            <a:solidFill>
              <a:srgbClr val="FF0000"/>
            </a:solidFill>
          </a:ln>
        </p:spPr>
      </p:pic>
      <p:pic>
        <p:nvPicPr>
          <p:cNvPr id="8" name="Picture 7" descr="A map of a city&#10;&#10;AI-generated content may be incorrect.">
            <a:extLst>
              <a:ext uri="{FF2B5EF4-FFF2-40B4-BE49-F238E27FC236}">
                <a16:creationId xmlns:a16="http://schemas.microsoft.com/office/drawing/2014/main" id="{16B043C6-DB3E-D43D-2D61-BA07D94EB0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99835" y="1325859"/>
            <a:ext cx="3038899" cy="2491135"/>
          </a:xfrm>
          <a:prstGeom prst="rect">
            <a:avLst/>
          </a:prstGeom>
          <a:ln w="38100">
            <a:solidFill>
              <a:srgbClr val="FF0000"/>
            </a:solidFill>
          </a:ln>
        </p:spPr>
      </p:pic>
      <p:pic>
        <p:nvPicPr>
          <p:cNvPr id="12" name="Picture 11">
            <a:extLst>
              <a:ext uri="{FF2B5EF4-FFF2-40B4-BE49-F238E27FC236}">
                <a16:creationId xmlns:a16="http://schemas.microsoft.com/office/drawing/2014/main" id="{EDE0DD49-6993-2689-92F9-528B3C9BBC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4048" y="4149822"/>
            <a:ext cx="5165128" cy="2066704"/>
          </a:xfrm>
          <a:prstGeom prst="rect">
            <a:avLst/>
          </a:prstGeom>
          <a:ln w="38100">
            <a:solidFill>
              <a:srgbClr val="FF0000"/>
            </a:solidFill>
          </a:ln>
        </p:spPr>
      </p:pic>
      <p:pic>
        <p:nvPicPr>
          <p:cNvPr id="14" name="Picture 13">
            <a:extLst>
              <a:ext uri="{FF2B5EF4-FFF2-40B4-BE49-F238E27FC236}">
                <a16:creationId xmlns:a16="http://schemas.microsoft.com/office/drawing/2014/main" id="{F11A8438-ABE9-9451-CABE-3E5FDA46E4F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99834" y="4149822"/>
            <a:ext cx="3038899" cy="2469708"/>
          </a:xfrm>
          <a:prstGeom prst="rect">
            <a:avLst/>
          </a:prstGeom>
          <a:ln w="38100">
            <a:solidFill>
              <a:srgbClr val="FF0000"/>
            </a:solidFill>
          </a:ln>
        </p:spPr>
      </p:pic>
      <p:sp>
        <p:nvSpPr>
          <p:cNvPr id="15" name="TextBox 14">
            <a:extLst>
              <a:ext uri="{FF2B5EF4-FFF2-40B4-BE49-F238E27FC236}">
                <a16:creationId xmlns:a16="http://schemas.microsoft.com/office/drawing/2014/main" id="{D60A7D07-1395-56B6-804B-4B62182DE421}"/>
              </a:ext>
            </a:extLst>
          </p:cNvPr>
          <p:cNvSpPr txBox="1"/>
          <p:nvPr/>
        </p:nvSpPr>
        <p:spPr>
          <a:xfrm>
            <a:off x="9069556" y="4553166"/>
            <a:ext cx="3404324" cy="584775"/>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1800"/>
              </a:spcAft>
              <a:buClrTx/>
              <a:buSzTx/>
              <a:tabLst/>
              <a:defRPr/>
            </a:pPr>
            <a:r>
              <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rPr>
              <a:t>Overlapping Breaklines</a:t>
            </a:r>
          </a:p>
        </p:txBody>
      </p:sp>
    </p:spTree>
    <p:extLst>
      <p:ext uri="{BB962C8B-B14F-4D97-AF65-F5344CB8AC3E}">
        <p14:creationId xmlns:p14="http://schemas.microsoft.com/office/powerpoint/2010/main" val="2710640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6FDD5-99D4-2006-9DF3-033E5BF24A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6BBD038-6220-B328-F262-2E0460C9D769}"/>
              </a:ext>
            </a:extLst>
          </p:cNvPr>
          <p:cNvSpPr/>
          <p:nvPr/>
        </p:nvSpPr>
        <p:spPr>
          <a:xfrm>
            <a:off x="0" y="0"/>
            <a:ext cx="4017009"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FC4950C-0F28-359E-70CB-5CED136980BD}"/>
              </a:ext>
            </a:extLst>
          </p:cNvPr>
          <p:cNvSpPr/>
          <p:nvPr/>
        </p:nvSpPr>
        <p:spPr>
          <a:xfrm>
            <a:off x="4000500" y="0"/>
            <a:ext cx="81915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1DBF7C3-4BB0-DA2B-A658-966A52CF7FA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13" name="TextBox 12">
            <a:extLst>
              <a:ext uri="{FF2B5EF4-FFF2-40B4-BE49-F238E27FC236}">
                <a16:creationId xmlns:a16="http://schemas.microsoft.com/office/drawing/2014/main" id="{A30EC93F-8015-C41D-98B4-A6137FBA1A49}"/>
              </a:ext>
            </a:extLst>
          </p:cNvPr>
          <p:cNvSpPr txBox="1"/>
          <p:nvPr/>
        </p:nvSpPr>
        <p:spPr>
          <a:xfrm>
            <a:off x="206355" y="2142392"/>
            <a:ext cx="3404324" cy="4001095"/>
          </a:xfrm>
          <a:prstGeom prst="rect">
            <a:avLst/>
          </a:prstGeom>
          <a:noFill/>
        </p:spPr>
        <p:txBody>
          <a:bodyPr wrap="square">
            <a:spAutoFit/>
          </a:bodyPr>
          <a:lstStyle/>
          <a:p>
            <a:pPr lvl="0">
              <a:spcAft>
                <a:spcPts val="1800"/>
              </a:spcAft>
              <a:defRPr/>
            </a:pPr>
            <a:r>
              <a:rPr lang="en-US" sz="3200">
                <a:solidFill>
                  <a:srgbClr val="0E2841">
                    <a:lumMod val="90000"/>
                    <a:lumOff val="10000"/>
                  </a:srgbClr>
                </a:solidFill>
                <a:latin typeface="Haettenschweiler" panose="020B0706040902060204" pitchFamily="34" charset="0"/>
              </a:rPr>
              <a:t>Backbone: </a:t>
            </a:r>
            <a:r>
              <a:rPr lang="en-US" sz="3200">
                <a:solidFill>
                  <a:schemeClr val="tx2">
                    <a:lumMod val="50000"/>
                    <a:lumOff val="50000"/>
                  </a:schemeClr>
                </a:solidFill>
                <a:latin typeface="Haettenschweiler" panose="020B0706040902060204" pitchFamily="34" charset="0"/>
              </a:rPr>
              <a:t>Holes/Spikes/Gaps. </a:t>
            </a:r>
          </a:p>
          <a:p>
            <a:pPr lvl="0">
              <a:spcAft>
                <a:spcPts val="1800"/>
              </a:spcAft>
              <a:defRPr/>
            </a:pPr>
            <a:r>
              <a:rPr lang="en-US" sz="3200">
                <a:solidFill>
                  <a:srgbClr val="0E2841">
                    <a:lumMod val="90000"/>
                    <a:lumOff val="10000"/>
                  </a:srgbClr>
                </a:solidFill>
                <a:latin typeface="Haettenschweiler" panose="020B0706040902060204" pitchFamily="34" charset="0"/>
              </a:rPr>
              <a:t>Grading: </a:t>
            </a:r>
            <a:r>
              <a:rPr lang="en-US" sz="3200">
                <a:solidFill>
                  <a:schemeClr val="tx2">
                    <a:lumMod val="50000"/>
                    <a:lumOff val="50000"/>
                  </a:schemeClr>
                </a:solidFill>
                <a:latin typeface="Haettenschweiler" panose="020B0706040902060204" pitchFamily="34" charset="0"/>
              </a:rPr>
              <a:t>Holes/Spikes/Gaps that affect constructability or quantities.</a:t>
            </a:r>
            <a:endParaRPr lang="en-US" sz="3200">
              <a:solidFill>
                <a:srgbClr val="0E2841">
                  <a:lumMod val="90000"/>
                  <a:lumOff val="10000"/>
                </a:srgbClr>
              </a:solidFill>
              <a:latin typeface="Haettenschweiler" panose="020B0706040902060204" pitchFamily="34" charset="0"/>
            </a:endParaRPr>
          </a:p>
          <a:p>
            <a:pPr lvl="0">
              <a:spcAft>
                <a:spcPts val="1800"/>
              </a:spcAft>
              <a:defRPr/>
            </a:pPr>
            <a:endParaRPr lang="en-US" sz="3200">
              <a:solidFill>
                <a:srgbClr val="0E2841">
                  <a:lumMod val="90000"/>
                  <a:lumOff val="10000"/>
                </a:srgbClr>
              </a:solidFill>
              <a:latin typeface="Haettenschweiler" panose="020B0706040902060204" pitchFamily="34" charset="0"/>
            </a:endParaRPr>
          </a:p>
        </p:txBody>
      </p:sp>
      <p:pic>
        <p:nvPicPr>
          <p:cNvPr id="4" name="Picture 3">
            <a:extLst>
              <a:ext uri="{FF2B5EF4-FFF2-40B4-BE49-F238E27FC236}">
                <a16:creationId xmlns:a16="http://schemas.microsoft.com/office/drawing/2014/main" id="{092FB475-1301-E659-A030-AA6FF7619BAE}"/>
              </a:ext>
            </a:extLst>
          </p:cNvPr>
          <p:cNvPicPr>
            <a:picLocks noChangeAspect="1"/>
          </p:cNvPicPr>
          <p:nvPr/>
        </p:nvPicPr>
        <p:blipFill>
          <a:blip r:embed="rId6">
            <a:extLst>
              <a:ext uri="{28A0092B-C50C-407E-A947-70E740481C1C}">
                <a14:useLocalDpi xmlns:a14="http://schemas.microsoft.com/office/drawing/2010/main" val="0"/>
              </a:ext>
            </a:extLst>
          </a:blip>
          <a:srcRect t="11633"/>
          <a:stretch>
            <a:fillRect/>
          </a:stretch>
        </p:blipFill>
        <p:spPr>
          <a:xfrm>
            <a:off x="5504411" y="863927"/>
            <a:ext cx="6397755" cy="3055803"/>
          </a:xfrm>
          <a:prstGeom prst="rect">
            <a:avLst/>
          </a:prstGeom>
          <a:ln w="38100">
            <a:solidFill>
              <a:srgbClr val="FF0000"/>
            </a:solidFill>
          </a:ln>
        </p:spPr>
      </p:pic>
      <p:pic>
        <p:nvPicPr>
          <p:cNvPr id="8" name="Picture 7" descr="A picture containing text&#10;&#10;AI-generated content may be incorrect.">
            <a:extLst>
              <a:ext uri="{FF2B5EF4-FFF2-40B4-BE49-F238E27FC236}">
                <a16:creationId xmlns:a16="http://schemas.microsoft.com/office/drawing/2014/main" id="{EF8AE0EC-C7DC-1A42-4E1E-7BCBFDE065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4410" y="4039644"/>
            <a:ext cx="6397755" cy="2698441"/>
          </a:xfrm>
          <a:prstGeom prst="rect">
            <a:avLst/>
          </a:prstGeom>
          <a:ln w="38100">
            <a:solidFill>
              <a:srgbClr val="FF0000"/>
            </a:solidFill>
          </a:ln>
        </p:spPr>
      </p:pic>
      <p:sp>
        <p:nvSpPr>
          <p:cNvPr id="11" name="TextBox 10">
            <a:extLst>
              <a:ext uri="{FF2B5EF4-FFF2-40B4-BE49-F238E27FC236}">
                <a16:creationId xmlns:a16="http://schemas.microsoft.com/office/drawing/2014/main" id="{2B888813-3657-6CD1-F030-0F9B8D6BC8C6}"/>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What Are We Looking For With Reviews?</a:t>
            </a:r>
            <a:endParaRPr lang="en-US" u="sng">
              <a:solidFill>
                <a:schemeClr val="bg1"/>
              </a:solidFill>
            </a:endParaRPr>
          </a:p>
        </p:txBody>
      </p:sp>
    </p:spTree>
    <p:extLst>
      <p:ext uri="{BB962C8B-B14F-4D97-AF65-F5344CB8AC3E}">
        <p14:creationId xmlns:p14="http://schemas.microsoft.com/office/powerpoint/2010/main" val="465825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84220-07FC-9C86-68CE-E813400D139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0CC8D88-CCD3-9603-AB22-A0704076A475}"/>
              </a:ext>
            </a:extLst>
          </p:cNvPr>
          <p:cNvSpPr/>
          <p:nvPr/>
        </p:nvSpPr>
        <p:spPr>
          <a:xfrm>
            <a:off x="-16510" y="-1"/>
            <a:ext cx="12205333" cy="68468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56E2D19-2664-73E7-610D-9A8615B6AF1B}"/>
              </a:ext>
            </a:extLst>
          </p:cNvPr>
          <p:cNvSpPr/>
          <p:nvPr/>
        </p:nvSpPr>
        <p:spPr>
          <a:xfrm>
            <a:off x="-16509" y="0"/>
            <a:ext cx="12205334" cy="3429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930AE6C-5A53-FBBF-AD7B-04366DBFAD9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15" name="TextBox 14">
            <a:extLst>
              <a:ext uri="{FF2B5EF4-FFF2-40B4-BE49-F238E27FC236}">
                <a16:creationId xmlns:a16="http://schemas.microsoft.com/office/drawing/2014/main" id="{B4252E51-FB47-78BF-7BD5-38768F695253}"/>
              </a:ext>
            </a:extLst>
          </p:cNvPr>
          <p:cNvSpPr txBox="1"/>
          <p:nvPr/>
        </p:nvSpPr>
        <p:spPr>
          <a:xfrm>
            <a:off x="8787676" y="4628160"/>
            <a:ext cx="3404324" cy="584775"/>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1800"/>
              </a:spcAft>
              <a:buClrTx/>
              <a:buSzTx/>
              <a:tabLst/>
              <a:defRPr/>
            </a:pPr>
            <a:r>
              <a:rPr lang="en-US" sz="3200">
                <a:solidFill>
                  <a:srgbClr val="0E2841">
                    <a:lumMod val="90000"/>
                    <a:lumOff val="10000"/>
                  </a:srgbClr>
                </a:solidFill>
                <a:latin typeface="Haettenschweiler" panose="020B0706040902060204" pitchFamily="34" charset="0"/>
              </a:rPr>
              <a:t>3D Drainage Models</a:t>
            </a:r>
            <a:endPar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endParaRPr>
          </a:p>
        </p:txBody>
      </p:sp>
      <p:pic>
        <p:nvPicPr>
          <p:cNvPr id="5" name="Picture 4">
            <a:extLst>
              <a:ext uri="{FF2B5EF4-FFF2-40B4-BE49-F238E27FC236}">
                <a16:creationId xmlns:a16="http://schemas.microsoft.com/office/drawing/2014/main" id="{3BF1D147-62B5-0C8A-1966-C19CB194B952}"/>
              </a:ext>
            </a:extLst>
          </p:cNvPr>
          <p:cNvPicPr>
            <a:picLocks noChangeAspect="1"/>
          </p:cNvPicPr>
          <p:nvPr/>
        </p:nvPicPr>
        <p:blipFill>
          <a:blip r:embed="rId6"/>
          <a:stretch>
            <a:fillRect/>
          </a:stretch>
        </p:blipFill>
        <p:spPr>
          <a:xfrm>
            <a:off x="363722" y="1886892"/>
            <a:ext cx="7795250" cy="4360612"/>
          </a:xfrm>
          <a:prstGeom prst="rect">
            <a:avLst/>
          </a:prstGeom>
          <a:ln w="38100">
            <a:solidFill>
              <a:srgbClr val="FF0000"/>
            </a:solidFill>
          </a:ln>
        </p:spPr>
      </p:pic>
      <p:sp>
        <p:nvSpPr>
          <p:cNvPr id="9" name="TextBox 8">
            <a:extLst>
              <a:ext uri="{FF2B5EF4-FFF2-40B4-BE49-F238E27FC236}">
                <a16:creationId xmlns:a16="http://schemas.microsoft.com/office/drawing/2014/main" id="{BE56391F-4664-6FA8-019A-101BB1926DEB}"/>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What Are We Looking For With Reviews?</a:t>
            </a:r>
            <a:endParaRPr lang="en-US" u="sng">
              <a:solidFill>
                <a:schemeClr val="bg1"/>
              </a:solidFill>
            </a:endParaRPr>
          </a:p>
        </p:txBody>
      </p:sp>
    </p:spTree>
    <p:extLst>
      <p:ext uri="{BB962C8B-B14F-4D97-AF65-F5344CB8AC3E}">
        <p14:creationId xmlns:p14="http://schemas.microsoft.com/office/powerpoint/2010/main" val="37585801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68914-0DF6-2735-0743-5E00268E9DF4}"/>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05E1DF9A-9863-3577-632E-793740CE1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 y="-2"/>
            <a:ext cx="12192000" cy="6858000"/>
          </a:xfrm>
          <a:prstGeom prst="rect">
            <a:avLst/>
          </a:prstGeom>
        </p:spPr>
      </p:pic>
      <p:sp>
        <p:nvSpPr>
          <p:cNvPr id="15" name="Freeform: Shape 14">
            <a:extLst>
              <a:ext uri="{FF2B5EF4-FFF2-40B4-BE49-F238E27FC236}">
                <a16:creationId xmlns:a16="http://schemas.microsoft.com/office/drawing/2014/main" id="{9EBEAFCD-932C-8BDD-774C-63C7A302B646}"/>
              </a:ext>
            </a:extLst>
          </p:cNvPr>
          <p:cNvSpPr/>
          <p:nvPr/>
        </p:nvSpPr>
        <p:spPr>
          <a:xfrm>
            <a:off x="6096001" y="0"/>
            <a:ext cx="6096000" cy="6877050"/>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6450" h="6877050">
                <a:moveTo>
                  <a:pt x="5848350" y="19050"/>
                </a:moveTo>
                <a:lnTo>
                  <a:pt x="2270880" y="0"/>
                </a:lnTo>
                <a:lnTo>
                  <a:pt x="0" y="2819400"/>
                </a:lnTo>
                <a:lnTo>
                  <a:pt x="0" y="4000500"/>
                </a:lnTo>
                <a:lnTo>
                  <a:pt x="2080379" y="6877050"/>
                </a:lnTo>
                <a:lnTo>
                  <a:pt x="5886450" y="6877050"/>
                </a:lnTo>
                <a:lnTo>
                  <a:pt x="5848350" y="19050"/>
                </a:ln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D6B0F38-C8E4-E467-ED67-FF0E958CD8E8}"/>
              </a:ext>
            </a:extLst>
          </p:cNvPr>
          <p:cNvSpPr/>
          <p:nvPr/>
        </p:nvSpPr>
        <p:spPr>
          <a:xfrm>
            <a:off x="6415315" y="-19048"/>
            <a:ext cx="5777397" cy="6896098"/>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87175 w 5887175"/>
              <a:gd name="connsiteY0" fmla="*/ 19050 h 6877050"/>
              <a:gd name="connsiteX1" fmla="*/ 2381250 w 5887175"/>
              <a:gd name="connsiteY1" fmla="*/ 0 h 6877050"/>
              <a:gd name="connsiteX2" fmla="*/ 0 w 5887175"/>
              <a:gd name="connsiteY2" fmla="*/ 2819400 h 6877050"/>
              <a:gd name="connsiteX3" fmla="*/ 0 w 5887175"/>
              <a:gd name="connsiteY3" fmla="*/ 4000500 h 6877050"/>
              <a:gd name="connsiteX4" fmla="*/ 2190750 w 5887175"/>
              <a:gd name="connsiteY4" fmla="*/ 6877050 h 6877050"/>
              <a:gd name="connsiteX5" fmla="*/ 5886450 w 5887175"/>
              <a:gd name="connsiteY5" fmla="*/ 6877050 h 6877050"/>
              <a:gd name="connsiteX6" fmla="*/ 5887175 w 5887175"/>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7175" h="6877050">
                <a:moveTo>
                  <a:pt x="5887175" y="19050"/>
                </a:moveTo>
                <a:lnTo>
                  <a:pt x="2381250" y="0"/>
                </a:lnTo>
                <a:lnTo>
                  <a:pt x="0" y="2819400"/>
                </a:lnTo>
                <a:lnTo>
                  <a:pt x="0" y="4000500"/>
                </a:lnTo>
                <a:lnTo>
                  <a:pt x="2190750" y="6877050"/>
                </a:lnTo>
                <a:lnTo>
                  <a:pt x="5886450" y="6877050"/>
                </a:lnTo>
                <a:cubicBezTo>
                  <a:pt x="5886692" y="4591050"/>
                  <a:pt x="5886933" y="2305050"/>
                  <a:pt x="5887175" y="19050"/>
                </a:cubicBezTo>
                <a:close/>
              </a:path>
            </a:pathLst>
          </a:custGeom>
          <a:blipFill>
            <a:blip r:embed="rId4">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9D7D84CD-0ED5-F9E7-2E45-474E0569B223}"/>
              </a:ext>
            </a:extLst>
          </p:cNvPr>
          <p:cNvSpPr/>
          <p:nvPr/>
        </p:nvSpPr>
        <p:spPr>
          <a:xfrm rot="10800000">
            <a:off x="6095289" y="-1"/>
            <a:ext cx="2336603" cy="1784349"/>
          </a:xfrm>
          <a:prstGeom prst="triangle">
            <a:avLst>
              <a:gd name="adj" fmla="val 63293"/>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A5F475BC-6FDD-4C28-E917-7642E7B79280}"/>
              </a:ext>
            </a:extLst>
          </p:cNvPr>
          <p:cNvSpPr/>
          <p:nvPr/>
        </p:nvSpPr>
        <p:spPr>
          <a:xfrm>
            <a:off x="6095290" y="5073650"/>
            <a:ext cx="2127053" cy="1784349"/>
          </a:xfrm>
          <a:prstGeom prst="triangle">
            <a:avLst>
              <a:gd name="adj" fmla="val 36840"/>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DC955CE-F75A-1ED9-F7CD-501AC6E4A4B1}"/>
              </a:ext>
            </a:extLst>
          </p:cNvPr>
          <p:cNvSpPr txBox="1"/>
          <p:nvPr/>
        </p:nvSpPr>
        <p:spPr>
          <a:xfrm>
            <a:off x="230415" y="282030"/>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Additional Review Items</a:t>
            </a:r>
            <a:endParaRPr lang="en-US" u="sng"/>
          </a:p>
        </p:txBody>
      </p:sp>
      <p:sp>
        <p:nvSpPr>
          <p:cNvPr id="21" name="TextBox 20">
            <a:extLst>
              <a:ext uri="{FF2B5EF4-FFF2-40B4-BE49-F238E27FC236}">
                <a16:creationId xmlns:a16="http://schemas.microsoft.com/office/drawing/2014/main" id="{14BEE6EB-81DA-2F22-8894-24626DE04D11}"/>
              </a:ext>
            </a:extLst>
          </p:cNvPr>
          <p:cNvSpPr txBox="1"/>
          <p:nvPr/>
        </p:nvSpPr>
        <p:spPr>
          <a:xfrm>
            <a:off x="230415" y="1066770"/>
            <a:ext cx="5586185" cy="3247043"/>
          </a:xfrm>
          <a:prstGeom prst="rect">
            <a:avLst/>
          </a:prstGeom>
          <a:noFill/>
        </p:spPr>
        <p:txBody>
          <a:bodyPr wrap="square">
            <a:spAutoFit/>
          </a:bodyPr>
          <a:lstStyle/>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noProof="0">
                <a:solidFill>
                  <a:srgbClr val="163E64"/>
                </a:solidFill>
                <a:latin typeface="Haettenschweiler" panose="020B0706040902060204" pitchFamily="34" charset="0"/>
              </a:rPr>
              <a:t>Accuracy of model data to plan set and cross sections. </a:t>
            </a:r>
            <a:endParaRPr kumimoji="0" lang="en-US" sz="3200" b="0" i="0" u="none" strike="noStrike" kern="1200" cap="none" spc="0" normalizeH="0" baseline="0" noProof="0">
              <a:ln>
                <a:noFill/>
              </a:ln>
              <a:solidFill>
                <a:srgbClr val="163E64"/>
              </a:solidFill>
              <a:effectLst/>
              <a:uLnTx/>
              <a:uFillTx/>
              <a:latin typeface="Haettenschweiler" panose="020B0706040902060204" pitchFamily="34" charset="0"/>
            </a:endParaRP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Modeled vs Hand Drawn</a:t>
            </a:r>
            <a:endParaRPr kumimoji="0" lang="en-US" sz="3200" b="0" i="0" u="none" strike="noStrike" kern="1200" cap="none" spc="0" normalizeH="0" baseline="0" noProof="0">
              <a:ln>
                <a:noFill/>
              </a:ln>
              <a:solidFill>
                <a:schemeClr val="tx2">
                  <a:lumMod val="50000"/>
                  <a:lumOff val="50000"/>
                </a:schemeClr>
              </a:solidFill>
              <a:effectLst/>
              <a:uLnTx/>
              <a:uFillTx/>
              <a:latin typeface="Haettenschweiler" panose="020B0706040902060204" pitchFamily="34" charset="0"/>
              <a:ea typeface="+mn-ea"/>
              <a:cs typeface="+mn-cs"/>
            </a:endParaRP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rgbClr val="163E64"/>
                </a:solidFill>
                <a:latin typeface="Haettenschweiler" panose="020B0706040902060204" pitchFamily="34" charset="0"/>
              </a:rPr>
              <a:t>Disturb limits matching models limits.</a:t>
            </a:r>
          </a:p>
          <a:p>
            <a:pPr marL="457200" marR="0" lvl="0" indent="-457200"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Do the appropriate elements connect</a:t>
            </a:r>
          </a:p>
        </p:txBody>
      </p:sp>
      <p:pic>
        <p:nvPicPr>
          <p:cNvPr id="3" name="Picture 2">
            <a:extLst>
              <a:ext uri="{FF2B5EF4-FFF2-40B4-BE49-F238E27FC236}">
                <a16:creationId xmlns:a16="http://schemas.microsoft.com/office/drawing/2014/main" id="{2DEC2501-4C9A-24CF-4100-43E4A266630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spTree>
    <p:extLst>
      <p:ext uri="{BB962C8B-B14F-4D97-AF65-F5344CB8AC3E}">
        <p14:creationId xmlns:p14="http://schemas.microsoft.com/office/powerpoint/2010/main" val="37656689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34785-DDAF-65FD-6164-B6831B6385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4891EAC-C08A-F858-CBCE-C00163056A59}"/>
              </a:ext>
            </a:extLst>
          </p:cNvPr>
          <p:cNvSpPr/>
          <p:nvPr/>
        </p:nvSpPr>
        <p:spPr>
          <a:xfrm>
            <a:off x="0" y="0"/>
            <a:ext cx="4017009"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A579970-FBB7-6385-BE9F-669FB2E58C66}"/>
              </a:ext>
            </a:extLst>
          </p:cNvPr>
          <p:cNvSpPr/>
          <p:nvPr/>
        </p:nvSpPr>
        <p:spPr>
          <a:xfrm>
            <a:off x="4000500" y="0"/>
            <a:ext cx="81915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192560C-8180-2E15-F5B4-00122EE60AF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13" name="TextBox 12">
            <a:extLst>
              <a:ext uri="{FF2B5EF4-FFF2-40B4-BE49-F238E27FC236}">
                <a16:creationId xmlns:a16="http://schemas.microsoft.com/office/drawing/2014/main" id="{1E644AF2-A795-77AA-1491-0C3C0E97FB9E}"/>
              </a:ext>
            </a:extLst>
          </p:cNvPr>
          <p:cNvSpPr txBox="1"/>
          <p:nvPr/>
        </p:nvSpPr>
        <p:spPr>
          <a:xfrm>
            <a:off x="306342" y="2664531"/>
            <a:ext cx="3404324" cy="2292935"/>
          </a:xfrm>
          <a:prstGeom prst="rect">
            <a:avLst/>
          </a:prstGeom>
          <a:noFill/>
        </p:spPr>
        <p:txBody>
          <a:bodyPr wrap="square">
            <a:spAutoFit/>
          </a:bodyPr>
          <a:lstStyle/>
          <a:p>
            <a:pPr lvl="0">
              <a:spcAft>
                <a:spcPts val="1800"/>
              </a:spcAft>
              <a:defRPr/>
            </a:pPr>
            <a:r>
              <a:rPr lang="en-US" sz="3200">
                <a:solidFill>
                  <a:srgbClr val="0E2841">
                    <a:lumMod val="90000"/>
                    <a:lumOff val="10000"/>
                  </a:srgbClr>
                </a:solidFill>
                <a:latin typeface="Haettenschweiler" panose="020B0706040902060204" pitchFamily="34" charset="0"/>
              </a:rPr>
              <a:t>There is no consistency in what is being submitted today.</a:t>
            </a:r>
          </a:p>
          <a:p>
            <a:pPr lvl="0">
              <a:spcAft>
                <a:spcPts val="1800"/>
              </a:spcAft>
              <a:defRPr/>
            </a:pPr>
            <a:endParaRPr lang="en-US" sz="3200">
              <a:solidFill>
                <a:srgbClr val="0E2841">
                  <a:lumMod val="90000"/>
                  <a:lumOff val="10000"/>
                </a:srgbClr>
              </a:solidFill>
              <a:latin typeface="Haettenschweiler" panose="020B0706040902060204" pitchFamily="34" charset="0"/>
            </a:endParaRPr>
          </a:p>
        </p:txBody>
      </p:sp>
      <p:sp>
        <p:nvSpPr>
          <p:cNvPr id="11" name="TextBox 10">
            <a:extLst>
              <a:ext uri="{FF2B5EF4-FFF2-40B4-BE49-F238E27FC236}">
                <a16:creationId xmlns:a16="http://schemas.microsoft.com/office/drawing/2014/main" id="{21EC2A1C-760B-E570-0C13-F13A216D1A0D}"/>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The Good, The Bad, The Ugly</a:t>
            </a:r>
            <a:endParaRPr lang="en-US" u="sng">
              <a:solidFill>
                <a:schemeClr val="bg1"/>
              </a:solidFill>
            </a:endParaRPr>
          </a:p>
        </p:txBody>
      </p:sp>
      <p:pic>
        <p:nvPicPr>
          <p:cNvPr id="2" name="Picture 1" descr="Diagram&#10;&#10;AI-generated content may be incorrect.">
            <a:extLst>
              <a:ext uri="{FF2B5EF4-FFF2-40B4-BE49-F238E27FC236}">
                <a16:creationId xmlns:a16="http://schemas.microsoft.com/office/drawing/2014/main" id="{46FE4BCB-E98E-83FE-8D57-22F34E920B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3364" y="863927"/>
            <a:ext cx="3817044" cy="2487105"/>
          </a:xfrm>
          <a:prstGeom prst="rect">
            <a:avLst/>
          </a:prstGeom>
          <a:ln w="38100">
            <a:solidFill>
              <a:srgbClr val="FF0000"/>
            </a:solidFill>
          </a:ln>
        </p:spPr>
      </p:pic>
      <p:pic>
        <p:nvPicPr>
          <p:cNvPr id="5" name="Picture 4">
            <a:extLst>
              <a:ext uri="{FF2B5EF4-FFF2-40B4-BE49-F238E27FC236}">
                <a16:creationId xmlns:a16="http://schemas.microsoft.com/office/drawing/2014/main" id="{7F27CBCA-8BBD-7264-FF9D-D93476D3AE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6763" y="2404872"/>
            <a:ext cx="3738882" cy="2552594"/>
          </a:xfrm>
          <a:prstGeom prst="rect">
            <a:avLst/>
          </a:prstGeom>
          <a:ln w="38100">
            <a:solidFill>
              <a:srgbClr val="FF0000"/>
            </a:solidFill>
          </a:ln>
        </p:spPr>
      </p:pic>
      <p:pic>
        <p:nvPicPr>
          <p:cNvPr id="6" name="Picture 5">
            <a:extLst>
              <a:ext uri="{FF2B5EF4-FFF2-40B4-BE49-F238E27FC236}">
                <a16:creationId xmlns:a16="http://schemas.microsoft.com/office/drawing/2014/main" id="{5FF22595-E26D-670A-60AB-226AF082D4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33851" y="4624933"/>
            <a:ext cx="3806557" cy="2138581"/>
          </a:xfrm>
          <a:prstGeom prst="rect">
            <a:avLst/>
          </a:prstGeom>
          <a:ln w="38100">
            <a:solidFill>
              <a:srgbClr val="FF0000"/>
            </a:solidFill>
          </a:ln>
        </p:spPr>
      </p:pic>
    </p:spTree>
    <p:extLst>
      <p:ext uri="{BB962C8B-B14F-4D97-AF65-F5344CB8AC3E}">
        <p14:creationId xmlns:p14="http://schemas.microsoft.com/office/powerpoint/2010/main" val="27581670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EFAD1-6651-845C-42C7-2578347CDB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1917FD-5F9B-0CBB-D2BC-6543530E8B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0800000">
            <a:off x="5706872" y="0"/>
            <a:ext cx="6485128" cy="6857999"/>
          </a:xfrm>
          <a:prstGeom prst="rect">
            <a:avLst/>
          </a:prstGeom>
        </p:spPr>
      </p:pic>
      <p:sp>
        <p:nvSpPr>
          <p:cNvPr id="9" name="Flowchart: Manual Input 8">
            <a:extLst>
              <a:ext uri="{FF2B5EF4-FFF2-40B4-BE49-F238E27FC236}">
                <a16:creationId xmlns:a16="http://schemas.microsoft.com/office/drawing/2014/main" id="{B212D896-66D2-574B-BEFA-F7DC4A92C947}"/>
              </a:ext>
            </a:extLst>
          </p:cNvPr>
          <p:cNvSpPr/>
          <p:nvPr/>
        </p:nvSpPr>
        <p:spPr>
          <a:xfrm rot="5400000">
            <a:off x="368554" y="-368554"/>
            <a:ext cx="6870700" cy="7607808"/>
          </a:xfrm>
          <a:prstGeom prst="flowChartManualInput">
            <a:avLst/>
          </a:prstGeom>
          <a:solidFill>
            <a:schemeClr val="tx2">
              <a:lumMod val="50000"/>
              <a:lumOff val="5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Manual Input 10">
            <a:extLst>
              <a:ext uri="{FF2B5EF4-FFF2-40B4-BE49-F238E27FC236}">
                <a16:creationId xmlns:a16="http://schemas.microsoft.com/office/drawing/2014/main" id="{5453F312-0989-D2F8-0827-3EA49D560CEF}"/>
              </a:ext>
            </a:extLst>
          </p:cNvPr>
          <p:cNvSpPr/>
          <p:nvPr/>
        </p:nvSpPr>
        <p:spPr>
          <a:xfrm rot="5400000">
            <a:off x="190544" y="-220853"/>
            <a:ext cx="6877050" cy="7306056"/>
          </a:xfrm>
          <a:prstGeom prst="flowChartManualInput">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ED1959A-EAA0-F320-E883-5B017BBB72CB}"/>
              </a:ext>
            </a:extLst>
          </p:cNvPr>
          <p:cNvSpPr txBox="1"/>
          <p:nvPr/>
        </p:nvSpPr>
        <p:spPr>
          <a:xfrm>
            <a:off x="120687" y="163158"/>
            <a:ext cx="6184900" cy="769441"/>
          </a:xfrm>
          <a:prstGeom prst="rect">
            <a:avLst/>
          </a:prstGeom>
          <a:noFill/>
        </p:spPr>
        <p:txBody>
          <a:bodyPr wrap="square">
            <a:spAutoFit/>
          </a:bodyPr>
          <a:lstStyle/>
          <a:p>
            <a:r>
              <a:rPr lang="en-US" sz="4400" u="sng">
                <a:solidFill>
                  <a:schemeClr val="bg1"/>
                </a:solidFill>
                <a:latin typeface="Haettenschweiler" panose="020B0706040902060204" pitchFamily="34" charset="0"/>
              </a:rPr>
              <a:t>Struggles and Limitations</a:t>
            </a:r>
            <a:endParaRPr lang="en-US" u="sng">
              <a:solidFill>
                <a:schemeClr val="bg1"/>
              </a:solidFill>
            </a:endParaRPr>
          </a:p>
        </p:txBody>
      </p:sp>
      <p:sp>
        <p:nvSpPr>
          <p:cNvPr id="4" name="TextBox 3">
            <a:extLst>
              <a:ext uri="{FF2B5EF4-FFF2-40B4-BE49-F238E27FC236}">
                <a16:creationId xmlns:a16="http://schemas.microsoft.com/office/drawing/2014/main" id="{818E69B6-D90C-BA9F-2615-77BE73CC64A3}"/>
              </a:ext>
            </a:extLst>
          </p:cNvPr>
          <p:cNvSpPr txBox="1"/>
          <p:nvPr/>
        </p:nvSpPr>
        <p:spPr>
          <a:xfrm>
            <a:off x="120688" y="947898"/>
            <a:ext cx="5850344" cy="3854901"/>
          </a:xfrm>
          <a:prstGeom prst="rect">
            <a:avLst/>
          </a:prstGeom>
          <a:noFill/>
        </p:spPr>
        <p:txBody>
          <a:bodyPr wrap="square">
            <a:spAutoFit/>
          </a:bodyPr>
          <a:lstStyle/>
          <a:p>
            <a:pPr marL="457200" lvl="0" indent="-457200">
              <a:spcAft>
                <a:spcPts val="2100"/>
              </a:spcAft>
              <a:buFont typeface="Arial" panose="020B0604020202020204" pitchFamily="34" charset="0"/>
              <a:buChar char="•"/>
              <a:defRPr/>
            </a:pPr>
            <a:r>
              <a:rPr lang="en-US" sz="3200">
                <a:solidFill>
                  <a:schemeClr val="bg1"/>
                </a:solidFill>
                <a:latin typeface="Haettenschweiler" panose="020B0706040902060204" pitchFamily="34" charset="0"/>
              </a:rPr>
              <a:t>Inconsistent data being submitted: Naming, Structure, Subfolders, etc.</a:t>
            </a:r>
          </a:p>
          <a:p>
            <a:pPr marL="457200" marR="0" lvl="0" indent="-457200" defTabSz="914400" rtl="0" eaLnBrk="1" fontAlgn="auto" latinLnBrk="0" hangingPunct="1">
              <a:spcAft>
                <a:spcPts val="2100"/>
              </a:spcAft>
              <a:buClrTx/>
              <a:buSzTx/>
              <a:buFont typeface="Arial" panose="020B0604020202020204" pitchFamily="34" charset="0"/>
              <a:buChar char="•"/>
              <a:tabLst/>
              <a:defRPr/>
            </a:pPr>
            <a:r>
              <a:rPr lang="en-US" sz="3200">
                <a:solidFill>
                  <a:schemeClr val="tx2">
                    <a:lumMod val="25000"/>
                    <a:lumOff val="75000"/>
                  </a:schemeClr>
                </a:solidFill>
                <a:latin typeface="Haettenschweiler" panose="020B0706040902060204" pitchFamily="34" charset="0"/>
              </a:rPr>
              <a:t>Consultant projects – references are broken.</a:t>
            </a:r>
          </a:p>
          <a:p>
            <a:pPr marL="914400" lvl="1" indent="-457200">
              <a:spcAft>
                <a:spcPts val="2100"/>
              </a:spcAft>
              <a:buFont typeface="Arial" panose="020B0604020202020204" pitchFamily="34" charset="0"/>
              <a:buChar char="•"/>
              <a:defRPr/>
            </a:pPr>
            <a:r>
              <a:rPr lang="en-US" sz="3200">
                <a:solidFill>
                  <a:schemeClr val="bg1"/>
                </a:solidFill>
                <a:latin typeface="Haettenschweiler" panose="020B0706040902060204" pitchFamily="34" charset="0"/>
              </a:rPr>
              <a:t>Rescan for references</a:t>
            </a:r>
          </a:p>
          <a:p>
            <a:pPr marL="914400" lvl="1" indent="-457200">
              <a:spcAft>
                <a:spcPts val="2100"/>
              </a:spcAft>
              <a:buFont typeface="Arial" panose="020B0604020202020204" pitchFamily="34" charset="0"/>
              <a:buChar char="•"/>
              <a:defRPr/>
            </a:pPr>
            <a:r>
              <a:rPr lang="en-US" sz="3200">
                <a:solidFill>
                  <a:schemeClr val="tx2">
                    <a:lumMod val="25000"/>
                    <a:lumOff val="75000"/>
                  </a:schemeClr>
                </a:solidFill>
                <a:latin typeface="Haettenschweiler" panose="020B0706040902060204" pitchFamily="34" charset="0"/>
              </a:rPr>
              <a:t>Search to find the files we need.</a:t>
            </a:r>
          </a:p>
        </p:txBody>
      </p:sp>
      <p:pic>
        <p:nvPicPr>
          <p:cNvPr id="7" name="Picture 6">
            <a:extLst>
              <a:ext uri="{FF2B5EF4-FFF2-40B4-BE49-F238E27FC236}">
                <a16:creationId xmlns:a16="http://schemas.microsoft.com/office/drawing/2014/main" id="{02820562-8E4D-A457-2AA5-CA81FFEF22A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44862" y="5358383"/>
            <a:ext cx="1326451" cy="1416763"/>
          </a:xfrm>
          <a:prstGeom prst="rect">
            <a:avLst/>
          </a:prstGeom>
        </p:spPr>
      </p:pic>
      <p:pic>
        <p:nvPicPr>
          <p:cNvPr id="5" name="Picture 4" descr="Graphical user interface, text, application, Word&#10;&#10;AI-generated content may be incorrect.">
            <a:extLst>
              <a:ext uri="{FF2B5EF4-FFF2-40B4-BE49-F238E27FC236}">
                <a16:creationId xmlns:a16="http://schemas.microsoft.com/office/drawing/2014/main" id="{60F4F17F-CAF3-D7BC-858A-80B86C8DE2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94618" y="82854"/>
            <a:ext cx="5217841" cy="4977429"/>
          </a:xfrm>
          <a:prstGeom prst="rect">
            <a:avLst/>
          </a:prstGeom>
          <a:ln w="38100">
            <a:solidFill>
              <a:srgbClr val="FF0000"/>
            </a:solidFill>
          </a:ln>
        </p:spPr>
      </p:pic>
    </p:spTree>
    <p:extLst>
      <p:ext uri="{BB962C8B-B14F-4D97-AF65-F5344CB8AC3E}">
        <p14:creationId xmlns:p14="http://schemas.microsoft.com/office/powerpoint/2010/main" val="4472423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C6936-08E6-2BD6-36C3-C78D1F2D0CF3}"/>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3A1F7E9-2385-0209-9DA9-36DE31A2E6BE}"/>
              </a:ext>
            </a:extLst>
          </p:cNvPr>
          <p:cNvSpPr/>
          <p:nvPr/>
        </p:nvSpPr>
        <p:spPr>
          <a:xfrm>
            <a:off x="0" y="0"/>
            <a:ext cx="12192000" cy="6870700"/>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Manual Input 8">
            <a:extLst>
              <a:ext uri="{FF2B5EF4-FFF2-40B4-BE49-F238E27FC236}">
                <a16:creationId xmlns:a16="http://schemas.microsoft.com/office/drawing/2014/main" id="{5B93A0C3-B0CC-55F5-B203-4138CA02B8D4}"/>
              </a:ext>
            </a:extLst>
          </p:cNvPr>
          <p:cNvSpPr/>
          <p:nvPr/>
        </p:nvSpPr>
        <p:spPr>
          <a:xfrm rot="5400000">
            <a:off x="368554" y="-368554"/>
            <a:ext cx="6870700" cy="7607808"/>
          </a:xfrm>
          <a:prstGeom prst="flowChartManualInput">
            <a:avLst/>
          </a:prstGeom>
          <a:blipFill>
            <a:blip r:embed="rId3">
              <a:extLst>
                <a:ext uri="{28A0092B-C50C-407E-A947-70E740481C1C}">
                  <a14:useLocalDpi xmlns:a14="http://schemas.microsoft.com/office/drawing/2010/main" val="0"/>
                </a:ext>
              </a:extLst>
            </a:blip>
            <a:stretch>
              <a:fillRect/>
            </a:stretch>
          </a:blip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Manual Input 10">
            <a:extLst>
              <a:ext uri="{FF2B5EF4-FFF2-40B4-BE49-F238E27FC236}">
                <a16:creationId xmlns:a16="http://schemas.microsoft.com/office/drawing/2014/main" id="{40F56C94-FDDB-216C-FC66-201AD086F8CE}"/>
              </a:ext>
            </a:extLst>
          </p:cNvPr>
          <p:cNvSpPr/>
          <p:nvPr/>
        </p:nvSpPr>
        <p:spPr>
          <a:xfrm rot="5400000">
            <a:off x="193719" y="-224028"/>
            <a:ext cx="6870700" cy="7306056"/>
          </a:xfrm>
          <a:prstGeom prst="flowChartManualInpu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3F3FD5F-863F-7159-433D-B3090F53A45D}"/>
              </a:ext>
            </a:extLst>
          </p:cNvPr>
          <p:cNvSpPr txBox="1"/>
          <p:nvPr/>
        </p:nvSpPr>
        <p:spPr>
          <a:xfrm>
            <a:off x="120687" y="163158"/>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Struggles and Limitations</a:t>
            </a:r>
          </a:p>
        </p:txBody>
      </p:sp>
      <p:sp>
        <p:nvSpPr>
          <p:cNvPr id="4" name="TextBox 3">
            <a:extLst>
              <a:ext uri="{FF2B5EF4-FFF2-40B4-BE49-F238E27FC236}">
                <a16:creationId xmlns:a16="http://schemas.microsoft.com/office/drawing/2014/main" id="{29A6A0C1-9D03-055A-C8D1-9710CBBD71B7}"/>
              </a:ext>
            </a:extLst>
          </p:cNvPr>
          <p:cNvSpPr txBox="1"/>
          <p:nvPr/>
        </p:nvSpPr>
        <p:spPr>
          <a:xfrm>
            <a:off x="120687" y="947898"/>
            <a:ext cx="5586185" cy="3539430"/>
          </a:xfrm>
          <a:prstGeom prst="rect">
            <a:avLst/>
          </a:prstGeom>
          <a:noFill/>
        </p:spPr>
        <p:txBody>
          <a:bodyPr wrap="square">
            <a:spAutoFit/>
          </a:bodyPr>
          <a:lstStyle/>
          <a:p>
            <a:pPr marL="457200" lvl="0" indent="-457200">
              <a:buFont typeface="Arial" panose="020B0604020202020204" pitchFamily="34" charset="0"/>
              <a:buChar char="•"/>
              <a:defRPr/>
            </a:pPr>
            <a:r>
              <a:rPr lang="en-US" sz="3200">
                <a:solidFill>
                  <a:srgbClr val="0E2841">
                    <a:lumMod val="90000"/>
                    <a:lumOff val="10000"/>
                  </a:srgbClr>
                </a:solidFill>
                <a:latin typeface="Haettenschweiler" panose="020B0706040902060204" pitchFamily="34" charset="0"/>
              </a:rPr>
              <a:t>Reviewers often are having to reconstruct the model.</a:t>
            </a:r>
          </a:p>
          <a:p>
            <a:pPr lvl="0">
              <a:defRPr/>
            </a:pPr>
            <a:endParaRPr lang="en-US" sz="3200">
              <a:solidFill>
                <a:srgbClr val="0E2841">
                  <a:lumMod val="90000"/>
                  <a:lumOff val="10000"/>
                </a:srgbClr>
              </a:solidFill>
              <a:latin typeface="Haettenschweiler" panose="020B0706040902060204" pitchFamily="34" charset="0"/>
            </a:endParaRPr>
          </a:p>
          <a:p>
            <a:pPr marL="457200" lvl="0" indent="-457200">
              <a:buFont typeface="Arial" panose="020B0604020202020204" pitchFamily="34" charset="0"/>
              <a:buChar char="•"/>
              <a:defRPr/>
            </a:pPr>
            <a:r>
              <a:rPr lang="en-US" sz="3200">
                <a:solidFill>
                  <a:schemeClr val="tx2">
                    <a:lumMod val="50000"/>
                    <a:lumOff val="50000"/>
                  </a:schemeClr>
                </a:solidFill>
                <a:latin typeface="Haettenschweiler" panose="020B0706040902060204" pitchFamily="34" charset="0"/>
              </a:rPr>
              <a:t>Substantial amount of work for project managers and reviews before you open the first file. </a:t>
            </a:r>
          </a:p>
          <a:p>
            <a:pPr marR="0" lvl="0" defTabSz="914400" rtl="0" eaLnBrk="1" fontAlgn="auto" latinLnBrk="0" hangingPunct="1">
              <a:spcAft>
                <a:spcPts val="0"/>
              </a:spcAft>
              <a:buClrTx/>
              <a:buSzTx/>
              <a:tabLst/>
              <a:defRPr/>
            </a:pPr>
            <a:endParaRPr lang="en-US" sz="3200">
              <a:solidFill>
                <a:schemeClr val="tx2">
                  <a:lumMod val="90000"/>
                  <a:lumOff val="10000"/>
                </a:schemeClr>
              </a:solidFill>
              <a:latin typeface="Haettenschweiler" panose="020B0706040902060204" pitchFamily="34" charset="0"/>
            </a:endParaRPr>
          </a:p>
        </p:txBody>
      </p:sp>
      <p:pic>
        <p:nvPicPr>
          <p:cNvPr id="14" name="Picture 13">
            <a:extLst>
              <a:ext uri="{FF2B5EF4-FFF2-40B4-BE49-F238E27FC236}">
                <a16:creationId xmlns:a16="http://schemas.microsoft.com/office/drawing/2014/main" id="{EE26FBA2-C9CE-F346-E6AC-FACFFAA926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44862" y="5358383"/>
            <a:ext cx="1326451" cy="1416763"/>
          </a:xfrm>
          <a:prstGeom prst="rect">
            <a:avLst/>
          </a:prstGeom>
        </p:spPr>
      </p:pic>
      <p:pic>
        <p:nvPicPr>
          <p:cNvPr id="5" name="Picture 4">
            <a:extLst>
              <a:ext uri="{FF2B5EF4-FFF2-40B4-BE49-F238E27FC236}">
                <a16:creationId xmlns:a16="http://schemas.microsoft.com/office/drawing/2014/main" id="{8F5AC6C7-F380-B299-0B4C-7789C0127409}"/>
              </a:ext>
            </a:extLst>
          </p:cNvPr>
          <p:cNvPicPr>
            <a:picLocks noChangeAspect="1"/>
          </p:cNvPicPr>
          <p:nvPr/>
        </p:nvPicPr>
        <p:blipFill>
          <a:blip r:embed="rId6"/>
          <a:stretch>
            <a:fillRect/>
          </a:stretch>
        </p:blipFill>
        <p:spPr>
          <a:xfrm>
            <a:off x="6096000" y="82854"/>
            <a:ext cx="5967629" cy="5179976"/>
          </a:xfrm>
          <a:prstGeom prst="rect">
            <a:avLst/>
          </a:prstGeom>
          <a:ln w="38100">
            <a:solidFill>
              <a:srgbClr val="FF0000"/>
            </a:solidFill>
          </a:ln>
        </p:spPr>
      </p:pic>
    </p:spTree>
    <p:extLst>
      <p:ext uri="{BB962C8B-B14F-4D97-AF65-F5344CB8AC3E}">
        <p14:creationId xmlns:p14="http://schemas.microsoft.com/office/powerpoint/2010/main" val="9104276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B49B2-80C1-0FC3-0525-218A8FD4F3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2724236-068B-4E6F-F142-9B61381B68AC}"/>
              </a:ext>
            </a:extLst>
          </p:cNvPr>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FBA0047-3FC6-5B21-17A5-527108E58D60}"/>
              </a:ext>
            </a:extLst>
          </p:cNvPr>
          <p:cNvSpPr/>
          <p:nvPr/>
        </p:nvSpPr>
        <p:spPr>
          <a:xfrm>
            <a:off x="5814570" y="0"/>
            <a:ext cx="6106160" cy="6858000"/>
          </a:xfrm>
          <a:custGeom>
            <a:avLst/>
            <a:gdLst>
              <a:gd name="connsiteX0" fmla="*/ 0 w 5435600"/>
              <a:gd name="connsiteY0" fmla="*/ 0 h 6858000"/>
              <a:gd name="connsiteX1" fmla="*/ 5435600 w 5435600"/>
              <a:gd name="connsiteY1" fmla="*/ 12700 h 6858000"/>
              <a:gd name="connsiteX2" fmla="*/ 5435600 w 5435600"/>
              <a:gd name="connsiteY2" fmla="*/ 6858000 h 6858000"/>
              <a:gd name="connsiteX3" fmla="*/ 1066800 w 5435600"/>
              <a:gd name="connsiteY3" fmla="*/ 6858000 h 6858000"/>
              <a:gd name="connsiteX4" fmla="*/ 3810000 w 5435600"/>
              <a:gd name="connsiteY4" fmla="*/ 3594100 h 6858000"/>
              <a:gd name="connsiteX5" fmla="*/ 0 w 5435600"/>
              <a:gd name="connsiteY5" fmla="*/ 0 h 6858000"/>
              <a:gd name="connsiteX0" fmla="*/ 0 w 5435600"/>
              <a:gd name="connsiteY0" fmla="*/ 0 h 6858000"/>
              <a:gd name="connsiteX1" fmla="*/ 5435600 w 5435600"/>
              <a:gd name="connsiteY1" fmla="*/ 12700 h 6858000"/>
              <a:gd name="connsiteX2" fmla="*/ 5435600 w 5435600"/>
              <a:gd name="connsiteY2" fmla="*/ 6858000 h 6858000"/>
              <a:gd name="connsiteX3" fmla="*/ 1066800 w 5435600"/>
              <a:gd name="connsiteY3" fmla="*/ 6858000 h 6858000"/>
              <a:gd name="connsiteX4" fmla="*/ 2425700 w 5435600"/>
              <a:gd name="connsiteY4" fmla="*/ 2019300 h 6858000"/>
              <a:gd name="connsiteX5" fmla="*/ 0 w 5435600"/>
              <a:gd name="connsiteY5" fmla="*/ 0 h 6858000"/>
              <a:gd name="connsiteX0" fmla="*/ 0 w 5435600"/>
              <a:gd name="connsiteY0" fmla="*/ 0 h 6858000"/>
              <a:gd name="connsiteX1" fmla="*/ 5435600 w 5435600"/>
              <a:gd name="connsiteY1" fmla="*/ 12700 h 6858000"/>
              <a:gd name="connsiteX2" fmla="*/ 5435600 w 5435600"/>
              <a:gd name="connsiteY2" fmla="*/ 6858000 h 6858000"/>
              <a:gd name="connsiteX3" fmla="*/ 1066800 w 5435600"/>
              <a:gd name="connsiteY3" fmla="*/ 6858000 h 6858000"/>
              <a:gd name="connsiteX4" fmla="*/ 1383284 w 5435600"/>
              <a:gd name="connsiteY4" fmla="*/ 2165604 h 6858000"/>
              <a:gd name="connsiteX5" fmla="*/ 0 w 5435600"/>
              <a:gd name="connsiteY5" fmla="*/ 0 h 6858000"/>
              <a:gd name="connsiteX0" fmla="*/ 670560 w 6106160"/>
              <a:gd name="connsiteY0" fmla="*/ 0 h 6858000"/>
              <a:gd name="connsiteX1" fmla="*/ 6106160 w 6106160"/>
              <a:gd name="connsiteY1" fmla="*/ 12700 h 6858000"/>
              <a:gd name="connsiteX2" fmla="*/ 6106160 w 6106160"/>
              <a:gd name="connsiteY2" fmla="*/ 6858000 h 6858000"/>
              <a:gd name="connsiteX3" fmla="*/ 0 w 6106160"/>
              <a:gd name="connsiteY3" fmla="*/ 6848856 h 6858000"/>
              <a:gd name="connsiteX4" fmla="*/ 2053844 w 6106160"/>
              <a:gd name="connsiteY4" fmla="*/ 2165604 h 6858000"/>
              <a:gd name="connsiteX5" fmla="*/ 670560 w 610616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6160" h="6858000">
                <a:moveTo>
                  <a:pt x="670560" y="0"/>
                </a:moveTo>
                <a:lnTo>
                  <a:pt x="6106160" y="12700"/>
                </a:lnTo>
                <a:lnTo>
                  <a:pt x="6106160" y="6858000"/>
                </a:lnTo>
                <a:lnTo>
                  <a:pt x="0" y="6848856"/>
                </a:lnTo>
                <a:lnTo>
                  <a:pt x="2053844" y="2165604"/>
                </a:lnTo>
                <a:lnTo>
                  <a:pt x="670560" y="0"/>
                </a:lnTo>
                <a:close/>
              </a:path>
            </a:pathLst>
          </a:cu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8B860F2-0CF2-3B29-11BE-914FB32912F6}"/>
              </a:ext>
            </a:extLst>
          </p:cNvPr>
          <p:cNvSpPr/>
          <p:nvPr/>
        </p:nvSpPr>
        <p:spPr>
          <a:xfrm>
            <a:off x="6113272" y="0"/>
            <a:ext cx="6078728" cy="6858000"/>
          </a:xfrm>
          <a:custGeom>
            <a:avLst/>
            <a:gdLst>
              <a:gd name="connsiteX0" fmla="*/ 0 w 5435600"/>
              <a:gd name="connsiteY0" fmla="*/ 0 h 6858000"/>
              <a:gd name="connsiteX1" fmla="*/ 5435600 w 5435600"/>
              <a:gd name="connsiteY1" fmla="*/ 12700 h 6858000"/>
              <a:gd name="connsiteX2" fmla="*/ 5435600 w 5435600"/>
              <a:gd name="connsiteY2" fmla="*/ 6858000 h 6858000"/>
              <a:gd name="connsiteX3" fmla="*/ 1066800 w 5435600"/>
              <a:gd name="connsiteY3" fmla="*/ 6858000 h 6858000"/>
              <a:gd name="connsiteX4" fmla="*/ 3810000 w 5435600"/>
              <a:gd name="connsiteY4" fmla="*/ 3594100 h 6858000"/>
              <a:gd name="connsiteX5" fmla="*/ 0 w 5435600"/>
              <a:gd name="connsiteY5" fmla="*/ 0 h 6858000"/>
              <a:gd name="connsiteX0" fmla="*/ 0 w 5435600"/>
              <a:gd name="connsiteY0" fmla="*/ 0 h 6858000"/>
              <a:gd name="connsiteX1" fmla="*/ 5435600 w 5435600"/>
              <a:gd name="connsiteY1" fmla="*/ 12700 h 6858000"/>
              <a:gd name="connsiteX2" fmla="*/ 5435600 w 5435600"/>
              <a:gd name="connsiteY2" fmla="*/ 6858000 h 6858000"/>
              <a:gd name="connsiteX3" fmla="*/ 1066800 w 5435600"/>
              <a:gd name="connsiteY3" fmla="*/ 6858000 h 6858000"/>
              <a:gd name="connsiteX4" fmla="*/ 2425700 w 5435600"/>
              <a:gd name="connsiteY4" fmla="*/ 2019300 h 6858000"/>
              <a:gd name="connsiteX5" fmla="*/ 0 w 5435600"/>
              <a:gd name="connsiteY5" fmla="*/ 0 h 6858000"/>
              <a:gd name="connsiteX0" fmla="*/ 0 w 5435600"/>
              <a:gd name="connsiteY0" fmla="*/ 0 h 6858000"/>
              <a:gd name="connsiteX1" fmla="*/ 5435600 w 5435600"/>
              <a:gd name="connsiteY1" fmla="*/ 12700 h 6858000"/>
              <a:gd name="connsiteX2" fmla="*/ 5435600 w 5435600"/>
              <a:gd name="connsiteY2" fmla="*/ 6858000 h 6858000"/>
              <a:gd name="connsiteX3" fmla="*/ 1066800 w 5435600"/>
              <a:gd name="connsiteY3" fmla="*/ 6858000 h 6858000"/>
              <a:gd name="connsiteX4" fmla="*/ 1346708 w 5435600"/>
              <a:gd name="connsiteY4" fmla="*/ 2092452 h 6858000"/>
              <a:gd name="connsiteX5" fmla="*/ 0 w 5435600"/>
              <a:gd name="connsiteY5" fmla="*/ 0 h 6858000"/>
              <a:gd name="connsiteX0" fmla="*/ 643128 w 6078728"/>
              <a:gd name="connsiteY0" fmla="*/ 0 h 6858000"/>
              <a:gd name="connsiteX1" fmla="*/ 6078728 w 6078728"/>
              <a:gd name="connsiteY1" fmla="*/ 12700 h 6858000"/>
              <a:gd name="connsiteX2" fmla="*/ 6078728 w 6078728"/>
              <a:gd name="connsiteY2" fmla="*/ 6858000 h 6858000"/>
              <a:gd name="connsiteX3" fmla="*/ 0 w 6078728"/>
              <a:gd name="connsiteY3" fmla="*/ 6848856 h 6858000"/>
              <a:gd name="connsiteX4" fmla="*/ 1989836 w 6078728"/>
              <a:gd name="connsiteY4" fmla="*/ 2092452 h 6858000"/>
              <a:gd name="connsiteX5" fmla="*/ 643128 w 6078728"/>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78728" h="6858000">
                <a:moveTo>
                  <a:pt x="643128" y="0"/>
                </a:moveTo>
                <a:lnTo>
                  <a:pt x="6078728" y="12700"/>
                </a:lnTo>
                <a:lnTo>
                  <a:pt x="6078728" y="6858000"/>
                </a:lnTo>
                <a:lnTo>
                  <a:pt x="0" y="6848856"/>
                </a:lnTo>
                <a:lnTo>
                  <a:pt x="1989836" y="2092452"/>
                </a:lnTo>
                <a:lnTo>
                  <a:pt x="643128" y="0"/>
                </a:lnTo>
                <a:close/>
              </a:path>
            </a:pathLst>
          </a:custGeom>
          <a:blipFill>
            <a:blip r:embed="rId4">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269ADD9-44C5-BA4C-C268-832A50DA9FC6}"/>
              </a:ext>
            </a:extLst>
          </p:cNvPr>
          <p:cNvSpPr txBox="1"/>
          <p:nvPr/>
        </p:nvSpPr>
        <p:spPr>
          <a:xfrm>
            <a:off x="120687" y="163158"/>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Why Models Are Important to PMs</a:t>
            </a:r>
            <a:endParaRPr lang="en-US" u="sng"/>
          </a:p>
        </p:txBody>
      </p:sp>
      <p:sp>
        <p:nvSpPr>
          <p:cNvPr id="3" name="TextBox 2">
            <a:extLst>
              <a:ext uri="{FF2B5EF4-FFF2-40B4-BE49-F238E27FC236}">
                <a16:creationId xmlns:a16="http://schemas.microsoft.com/office/drawing/2014/main" id="{1EB52CA5-17B6-C189-76BE-438F783CC447}"/>
              </a:ext>
            </a:extLst>
          </p:cNvPr>
          <p:cNvSpPr txBox="1"/>
          <p:nvPr/>
        </p:nvSpPr>
        <p:spPr>
          <a:xfrm>
            <a:off x="120687" y="932599"/>
            <a:ext cx="5586185" cy="4801314"/>
          </a:xfrm>
          <a:prstGeom prst="rect">
            <a:avLst/>
          </a:prstGeom>
          <a:noFill/>
        </p:spPr>
        <p:txBody>
          <a:bodyPr wrap="square">
            <a:spAutoFit/>
          </a:bodyPr>
          <a:lstStyle/>
          <a:p>
            <a:pPr marL="457200" lvl="0" indent="-457200">
              <a:spcAft>
                <a:spcPts val="1500"/>
              </a:spcAft>
              <a:buFont typeface="Arial" panose="020B0604020202020204" pitchFamily="34" charset="0"/>
              <a:buChar char="•"/>
              <a:defRPr/>
            </a:pPr>
            <a:r>
              <a:rPr lang="en-US" sz="3200">
                <a:solidFill>
                  <a:srgbClr val="0E2841">
                    <a:lumMod val="90000"/>
                    <a:lumOff val="10000"/>
                  </a:srgbClr>
                </a:solidFill>
                <a:latin typeface="Haettenschweiler" panose="020B0706040902060204" pitchFamily="34" charset="0"/>
              </a:rPr>
              <a:t>Provides context during plan reviews.</a:t>
            </a:r>
          </a:p>
          <a:p>
            <a:pPr marL="457200" lvl="0" indent="-457200">
              <a:spcAft>
                <a:spcPts val="1500"/>
              </a:spcAft>
              <a:buFont typeface="Arial" panose="020B0604020202020204" pitchFamily="34" charset="0"/>
              <a:buChar char="•"/>
              <a:defRPr/>
            </a:pPr>
            <a:r>
              <a:rPr lang="en-US" sz="3200">
                <a:solidFill>
                  <a:schemeClr val="tx2">
                    <a:lumMod val="50000"/>
                    <a:lumOff val="50000"/>
                  </a:schemeClr>
                </a:solidFill>
                <a:latin typeface="Haettenschweiler" panose="020B0706040902060204" pitchFamily="34" charset="0"/>
              </a:rPr>
              <a:t>Improves consistency across the plan set.</a:t>
            </a:r>
          </a:p>
          <a:p>
            <a:pPr marL="457200" lvl="0" indent="-457200">
              <a:spcAft>
                <a:spcPts val="1500"/>
              </a:spcAft>
              <a:buFont typeface="Arial" panose="020B0604020202020204" pitchFamily="34" charset="0"/>
              <a:buChar char="•"/>
              <a:defRPr/>
            </a:pPr>
            <a:r>
              <a:rPr lang="en-US" sz="3200">
                <a:solidFill>
                  <a:srgbClr val="0E2841">
                    <a:lumMod val="90000"/>
                    <a:lumOff val="10000"/>
                  </a:srgbClr>
                </a:solidFill>
                <a:latin typeface="Haettenschweiler" panose="020B0706040902060204" pitchFamily="34" charset="0"/>
              </a:rPr>
              <a:t>Reduces construction delays due to design issues and questions. </a:t>
            </a:r>
          </a:p>
          <a:p>
            <a:pPr marL="457200" lvl="0" indent="-457200">
              <a:spcAft>
                <a:spcPts val="1500"/>
              </a:spcAft>
              <a:buFont typeface="Arial" panose="020B0604020202020204" pitchFamily="34" charset="0"/>
              <a:buChar char="•"/>
              <a:defRPr/>
            </a:pPr>
            <a:r>
              <a:rPr lang="en-US" sz="3200">
                <a:solidFill>
                  <a:schemeClr val="tx2">
                    <a:lumMod val="50000"/>
                    <a:lumOff val="50000"/>
                  </a:schemeClr>
                </a:solidFill>
                <a:latin typeface="Haettenschweiler" panose="020B0706040902060204" pitchFamily="34" charset="0"/>
              </a:rPr>
              <a:t>Reduces change orders with more accurate quantities. </a:t>
            </a:r>
          </a:p>
          <a:p>
            <a:pPr marL="457200" lvl="0" indent="-457200">
              <a:spcAft>
                <a:spcPts val="1500"/>
              </a:spcAft>
              <a:buFont typeface="Arial" panose="020B0604020202020204" pitchFamily="34" charset="0"/>
              <a:buChar char="•"/>
              <a:defRPr/>
            </a:pPr>
            <a:endParaRPr lang="en-US" sz="3200">
              <a:solidFill>
                <a:schemeClr val="tx2">
                  <a:lumMod val="50000"/>
                  <a:lumOff val="50000"/>
                </a:schemeClr>
              </a:solidFill>
              <a:latin typeface="Haettenschweiler" panose="020B0706040902060204" pitchFamily="34" charset="0"/>
            </a:endParaRPr>
          </a:p>
        </p:txBody>
      </p:sp>
      <p:pic>
        <p:nvPicPr>
          <p:cNvPr id="9" name="Picture 8">
            <a:extLst>
              <a:ext uri="{FF2B5EF4-FFF2-40B4-BE49-F238E27FC236}">
                <a16:creationId xmlns:a16="http://schemas.microsoft.com/office/drawing/2014/main" id="{5D1B1A11-B15D-9DB2-23AF-E3457D1DB9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spTree>
    <p:extLst>
      <p:ext uri="{BB962C8B-B14F-4D97-AF65-F5344CB8AC3E}">
        <p14:creationId xmlns:p14="http://schemas.microsoft.com/office/powerpoint/2010/main" val="27408965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43162-4EA7-C4A0-6D77-B90EB89952E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6530B66-3608-467F-EA41-7AEA88F62456}"/>
              </a:ext>
            </a:extLst>
          </p:cNvPr>
          <p:cNvSpPr/>
          <p:nvPr/>
        </p:nvSpPr>
        <p:spPr>
          <a:xfrm>
            <a:off x="-16510" y="-1"/>
            <a:ext cx="12205333" cy="68468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6667AE-F154-E114-8143-C26BB4F8E365}"/>
              </a:ext>
            </a:extLst>
          </p:cNvPr>
          <p:cNvSpPr/>
          <p:nvPr/>
        </p:nvSpPr>
        <p:spPr>
          <a:xfrm>
            <a:off x="-16509" y="0"/>
            <a:ext cx="12205334" cy="3429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BC6028C-6D6B-6DA1-0C33-EF6F7AB245C2}"/>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Things To Look For In The Model</a:t>
            </a:r>
            <a:endParaRPr lang="en-US" u="sng">
              <a:solidFill>
                <a:schemeClr val="bg1"/>
              </a:solidFill>
            </a:endParaRPr>
          </a:p>
        </p:txBody>
      </p:sp>
      <p:pic>
        <p:nvPicPr>
          <p:cNvPr id="5" name="Picture 4">
            <a:extLst>
              <a:ext uri="{FF2B5EF4-FFF2-40B4-BE49-F238E27FC236}">
                <a16:creationId xmlns:a16="http://schemas.microsoft.com/office/drawing/2014/main" id="{82864332-D925-521B-800C-C9B8F1AD2BDD}"/>
              </a:ext>
            </a:extLst>
          </p:cNvPr>
          <p:cNvPicPr>
            <a:picLocks noChangeAspect="1"/>
          </p:cNvPicPr>
          <p:nvPr/>
        </p:nvPicPr>
        <p:blipFill>
          <a:blip r:embed="rId5"/>
          <a:stretch>
            <a:fillRect/>
          </a:stretch>
        </p:blipFill>
        <p:spPr>
          <a:xfrm>
            <a:off x="264995" y="1714499"/>
            <a:ext cx="5357456" cy="4700099"/>
          </a:xfrm>
          <a:prstGeom prst="rect">
            <a:avLst/>
          </a:prstGeom>
          <a:ln w="38100">
            <a:solidFill>
              <a:srgbClr val="FF0000"/>
            </a:solidFill>
          </a:ln>
        </p:spPr>
      </p:pic>
      <p:pic>
        <p:nvPicPr>
          <p:cNvPr id="9" name="Picture 8">
            <a:extLst>
              <a:ext uri="{FF2B5EF4-FFF2-40B4-BE49-F238E27FC236}">
                <a16:creationId xmlns:a16="http://schemas.microsoft.com/office/drawing/2014/main" id="{B00E33CC-8FA9-3701-912F-B21AFCE0EE26}"/>
              </a:ext>
            </a:extLst>
          </p:cNvPr>
          <p:cNvPicPr>
            <a:picLocks noChangeAspect="1"/>
          </p:cNvPicPr>
          <p:nvPr/>
        </p:nvPicPr>
        <p:blipFill>
          <a:blip r:embed="rId6"/>
          <a:stretch>
            <a:fillRect/>
          </a:stretch>
        </p:blipFill>
        <p:spPr>
          <a:xfrm>
            <a:off x="5793474" y="1714499"/>
            <a:ext cx="6224326" cy="4700099"/>
          </a:xfrm>
          <a:prstGeom prst="rect">
            <a:avLst/>
          </a:prstGeom>
          <a:ln w="38100">
            <a:solidFill>
              <a:srgbClr val="FF0000"/>
            </a:solidFill>
          </a:ln>
        </p:spPr>
      </p:pic>
      <p:pic>
        <p:nvPicPr>
          <p:cNvPr id="11" name="Picture 10">
            <a:extLst>
              <a:ext uri="{FF2B5EF4-FFF2-40B4-BE49-F238E27FC236}">
                <a16:creationId xmlns:a16="http://schemas.microsoft.com/office/drawing/2014/main" id="{AF5F88A7-2E63-110F-6A16-1EAA6178EB1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Tree>
    <p:extLst>
      <p:ext uri="{BB962C8B-B14F-4D97-AF65-F5344CB8AC3E}">
        <p14:creationId xmlns:p14="http://schemas.microsoft.com/office/powerpoint/2010/main" val="2395431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2FA7E-739A-7C84-8304-2A03894D44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8600EE3-AC1C-CB67-9427-B22D13320D8F}"/>
              </a:ext>
            </a:extLst>
          </p:cNvPr>
          <p:cNvSpPr/>
          <p:nvPr/>
        </p:nvSpPr>
        <p:spPr>
          <a:xfrm>
            <a:off x="-16509" y="0"/>
            <a:ext cx="4017009"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2143C3-F7BE-7B9A-18F5-E2D4A505F743}"/>
              </a:ext>
            </a:extLst>
          </p:cNvPr>
          <p:cNvSpPr/>
          <p:nvPr/>
        </p:nvSpPr>
        <p:spPr>
          <a:xfrm>
            <a:off x="4000500" y="0"/>
            <a:ext cx="81915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A3E4D8B-0D76-0C55-8500-921C32B1CBD7}"/>
              </a:ext>
            </a:extLst>
          </p:cNvPr>
          <p:cNvPicPr>
            <a:picLocks noChangeAspect="1"/>
          </p:cNvPicPr>
          <p:nvPr/>
        </p:nvPicPr>
        <p:blipFill>
          <a:blip r:embed="rId5"/>
          <a:stretch>
            <a:fillRect/>
          </a:stretch>
        </p:blipFill>
        <p:spPr>
          <a:xfrm>
            <a:off x="4733925" y="1226023"/>
            <a:ext cx="7141138" cy="4905255"/>
          </a:xfrm>
          <a:prstGeom prst="rect">
            <a:avLst/>
          </a:prstGeom>
          <a:ln w="38100">
            <a:solidFill>
              <a:srgbClr val="FF0000"/>
            </a:solidFill>
          </a:ln>
        </p:spPr>
      </p:pic>
      <p:sp>
        <p:nvSpPr>
          <p:cNvPr id="10" name="TextBox 9">
            <a:extLst>
              <a:ext uri="{FF2B5EF4-FFF2-40B4-BE49-F238E27FC236}">
                <a16:creationId xmlns:a16="http://schemas.microsoft.com/office/drawing/2014/main" id="{E6C31546-EDE6-F706-29FC-26B293BEAFA6}"/>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Things To Look For In The Model</a:t>
            </a:r>
            <a:endParaRPr lang="en-US" u="sng">
              <a:solidFill>
                <a:schemeClr val="bg1"/>
              </a:solidFill>
            </a:endParaRPr>
          </a:p>
        </p:txBody>
      </p:sp>
      <p:pic>
        <p:nvPicPr>
          <p:cNvPr id="12" name="Picture 11">
            <a:extLst>
              <a:ext uri="{FF2B5EF4-FFF2-40B4-BE49-F238E27FC236}">
                <a16:creationId xmlns:a16="http://schemas.microsoft.com/office/drawing/2014/main" id="{97F14519-D4BA-B5C9-89C7-8E341ABE3DB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13" name="TextBox 12">
            <a:extLst>
              <a:ext uri="{FF2B5EF4-FFF2-40B4-BE49-F238E27FC236}">
                <a16:creationId xmlns:a16="http://schemas.microsoft.com/office/drawing/2014/main" id="{0346D38D-AC1F-6F24-DE49-64C650166FCE}"/>
              </a:ext>
            </a:extLst>
          </p:cNvPr>
          <p:cNvSpPr txBox="1"/>
          <p:nvPr/>
        </p:nvSpPr>
        <p:spPr>
          <a:xfrm>
            <a:off x="289834" y="2644170"/>
            <a:ext cx="3404324" cy="1569660"/>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1800"/>
              </a:spcAft>
              <a:buClrTx/>
              <a:buSzTx/>
              <a:tabLst/>
              <a:defRPr/>
            </a:pPr>
            <a:r>
              <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rPr>
              <a:t>Backbone and grading not</a:t>
            </a:r>
            <a:r>
              <a:rPr kumimoji="0" lang="en-US" sz="3200" b="0" i="0" u="none" strike="noStrike" kern="1200" cap="none" spc="0" normalizeH="0" noProof="0">
                <a:ln>
                  <a:noFill/>
                </a:ln>
                <a:solidFill>
                  <a:srgbClr val="0E2841">
                    <a:lumMod val="90000"/>
                    <a:lumOff val="10000"/>
                  </a:srgbClr>
                </a:solidFill>
                <a:effectLst/>
                <a:uLnTx/>
                <a:uFillTx/>
                <a:latin typeface="Haettenschweiler" panose="020B0706040902060204" pitchFamily="34" charset="0"/>
                <a:ea typeface="+mn-ea"/>
                <a:cs typeface="+mn-cs"/>
              </a:rPr>
              <a:t> transitioned from approach to mainline.</a:t>
            </a:r>
            <a:endPar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endParaRPr>
          </a:p>
        </p:txBody>
      </p:sp>
    </p:spTree>
    <p:extLst>
      <p:ext uri="{BB962C8B-B14F-4D97-AF65-F5344CB8AC3E}">
        <p14:creationId xmlns:p14="http://schemas.microsoft.com/office/powerpoint/2010/main" val="1317200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735B0-8EB3-AB65-24AE-515E92183B4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479B352-3076-48A0-4C22-CE8A64FC30D4}"/>
              </a:ext>
            </a:extLst>
          </p:cNvPr>
          <p:cNvSpPr/>
          <p:nvPr/>
        </p:nvSpPr>
        <p:spPr>
          <a:xfrm>
            <a:off x="-16510" y="-1"/>
            <a:ext cx="12205333" cy="68468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E3A26E5-AB11-1221-DA19-AD68737665D8}"/>
              </a:ext>
            </a:extLst>
          </p:cNvPr>
          <p:cNvSpPr/>
          <p:nvPr/>
        </p:nvSpPr>
        <p:spPr>
          <a:xfrm>
            <a:off x="-16509" y="0"/>
            <a:ext cx="12205334" cy="3429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0988C1A-B3AC-D537-C3D3-A715EC7DA279}"/>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Things To Look For In Model Reviews</a:t>
            </a:r>
            <a:endParaRPr lang="en-US" u="sng">
              <a:solidFill>
                <a:schemeClr val="bg1"/>
              </a:solidFill>
            </a:endParaRPr>
          </a:p>
        </p:txBody>
      </p:sp>
      <p:pic>
        <p:nvPicPr>
          <p:cNvPr id="11" name="Picture 10">
            <a:extLst>
              <a:ext uri="{FF2B5EF4-FFF2-40B4-BE49-F238E27FC236}">
                <a16:creationId xmlns:a16="http://schemas.microsoft.com/office/drawing/2014/main" id="{E188B015-A169-E70B-2BBA-2F2DBA9B372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pic>
        <p:nvPicPr>
          <p:cNvPr id="4" name="Picture 3">
            <a:extLst>
              <a:ext uri="{FF2B5EF4-FFF2-40B4-BE49-F238E27FC236}">
                <a16:creationId xmlns:a16="http://schemas.microsoft.com/office/drawing/2014/main" id="{072AB026-9790-3200-73AC-AB080AF9CEF3}"/>
              </a:ext>
            </a:extLst>
          </p:cNvPr>
          <p:cNvPicPr>
            <a:picLocks noChangeAspect="1"/>
          </p:cNvPicPr>
          <p:nvPr/>
        </p:nvPicPr>
        <p:blipFill>
          <a:blip r:embed="rId6"/>
          <a:stretch>
            <a:fillRect/>
          </a:stretch>
        </p:blipFill>
        <p:spPr>
          <a:xfrm>
            <a:off x="663663" y="1784453"/>
            <a:ext cx="6651056" cy="4514249"/>
          </a:xfrm>
          <a:prstGeom prst="rect">
            <a:avLst/>
          </a:prstGeom>
          <a:ln w="38100">
            <a:solidFill>
              <a:srgbClr val="FF0000"/>
            </a:solidFill>
          </a:ln>
        </p:spPr>
      </p:pic>
      <p:sp>
        <p:nvSpPr>
          <p:cNvPr id="6" name="TextBox 5">
            <a:extLst>
              <a:ext uri="{FF2B5EF4-FFF2-40B4-BE49-F238E27FC236}">
                <a16:creationId xmlns:a16="http://schemas.microsoft.com/office/drawing/2014/main" id="{CE85DB4E-56DF-7B59-781B-1DF8A5018EAC}"/>
              </a:ext>
            </a:extLst>
          </p:cNvPr>
          <p:cNvSpPr txBox="1"/>
          <p:nvPr/>
        </p:nvSpPr>
        <p:spPr>
          <a:xfrm>
            <a:off x="7813243" y="4325242"/>
            <a:ext cx="3877056" cy="1077218"/>
          </a:xfrm>
          <a:prstGeom prst="rect">
            <a:avLst/>
          </a:prstGeom>
          <a:noFill/>
        </p:spPr>
        <p:txBody>
          <a:bodyPr wrap="square">
            <a:spAutoFit/>
          </a:bodyPr>
          <a:lstStyle/>
          <a:p>
            <a:pPr lvl="0">
              <a:spcAft>
                <a:spcPts val="1800"/>
              </a:spcAft>
              <a:defRPr/>
            </a:pPr>
            <a:r>
              <a:rPr lang="en-US" sz="3200">
                <a:solidFill>
                  <a:srgbClr val="0E2841">
                    <a:lumMod val="90000"/>
                    <a:lumOff val="10000"/>
                  </a:srgbClr>
                </a:solidFill>
                <a:latin typeface="Haettenschweiler" panose="020B0706040902060204" pitchFamily="34" charset="0"/>
              </a:rPr>
              <a:t>Grading for end treatment not modeled.</a:t>
            </a:r>
          </a:p>
        </p:txBody>
      </p:sp>
    </p:spTree>
    <p:extLst>
      <p:ext uri="{BB962C8B-B14F-4D97-AF65-F5344CB8AC3E}">
        <p14:creationId xmlns:p14="http://schemas.microsoft.com/office/powerpoint/2010/main" val="8128643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01B12-CFCF-DC1C-3E18-379D87C181A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449100-22E4-8473-B1E7-0B48549F7E9E}"/>
              </a:ext>
            </a:extLst>
          </p:cNvPr>
          <p:cNvSpPr/>
          <p:nvPr/>
        </p:nvSpPr>
        <p:spPr>
          <a:xfrm>
            <a:off x="-16509" y="0"/>
            <a:ext cx="4017009"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2EEF22E-AC05-8EF3-1A33-5B0BF88F9163}"/>
              </a:ext>
            </a:extLst>
          </p:cNvPr>
          <p:cNvSpPr/>
          <p:nvPr/>
        </p:nvSpPr>
        <p:spPr>
          <a:xfrm>
            <a:off x="4000500" y="0"/>
            <a:ext cx="81915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42CB028-DD5B-B9BF-FDA1-8A39A3CEC19A}"/>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Things To Look For In The Model</a:t>
            </a:r>
            <a:endParaRPr lang="en-US" u="sng">
              <a:solidFill>
                <a:schemeClr val="bg1"/>
              </a:solidFill>
            </a:endParaRPr>
          </a:p>
        </p:txBody>
      </p:sp>
      <p:pic>
        <p:nvPicPr>
          <p:cNvPr id="12" name="Picture 11">
            <a:extLst>
              <a:ext uri="{FF2B5EF4-FFF2-40B4-BE49-F238E27FC236}">
                <a16:creationId xmlns:a16="http://schemas.microsoft.com/office/drawing/2014/main" id="{E6BDE016-B8A0-4BE1-52AF-A1A941FB4A7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13" name="TextBox 12">
            <a:extLst>
              <a:ext uri="{FF2B5EF4-FFF2-40B4-BE49-F238E27FC236}">
                <a16:creationId xmlns:a16="http://schemas.microsoft.com/office/drawing/2014/main" id="{83E1E5B3-C534-8394-12C9-0AA572F1FE70}"/>
              </a:ext>
            </a:extLst>
          </p:cNvPr>
          <p:cNvSpPr txBox="1"/>
          <p:nvPr/>
        </p:nvSpPr>
        <p:spPr>
          <a:xfrm>
            <a:off x="317266" y="2258458"/>
            <a:ext cx="3404324" cy="2062103"/>
          </a:xfrm>
          <a:prstGeom prst="rect">
            <a:avLst/>
          </a:prstGeom>
          <a:noFill/>
        </p:spPr>
        <p:txBody>
          <a:bodyPr wrap="square">
            <a:spAutoFit/>
          </a:bodyPr>
          <a:lstStyle/>
          <a:p>
            <a:pPr lvl="0">
              <a:spcAft>
                <a:spcPts val="1800"/>
              </a:spcAft>
              <a:defRPr/>
            </a:pPr>
            <a:r>
              <a:rPr lang="en-US" sz="3200">
                <a:solidFill>
                  <a:srgbClr val="0E2841">
                    <a:lumMod val="90000"/>
                    <a:lumOff val="10000"/>
                  </a:srgbClr>
                </a:solidFill>
                <a:latin typeface="Haettenschweiler" panose="020B0706040902060204" pitchFamily="34" charset="0"/>
              </a:rPr>
              <a:t>When entrance was tied in it warped the cross slope and dropped curb below gutter.</a:t>
            </a:r>
          </a:p>
        </p:txBody>
      </p:sp>
      <p:pic>
        <p:nvPicPr>
          <p:cNvPr id="4" name="Picture 3">
            <a:extLst>
              <a:ext uri="{FF2B5EF4-FFF2-40B4-BE49-F238E27FC236}">
                <a16:creationId xmlns:a16="http://schemas.microsoft.com/office/drawing/2014/main" id="{371CC1FD-B667-1ABF-DE82-B3E22DBFD4D6}"/>
              </a:ext>
            </a:extLst>
          </p:cNvPr>
          <p:cNvPicPr>
            <a:picLocks noChangeAspect="1"/>
          </p:cNvPicPr>
          <p:nvPr/>
        </p:nvPicPr>
        <p:blipFill>
          <a:blip r:embed="rId6"/>
          <a:stretch>
            <a:fillRect/>
          </a:stretch>
        </p:blipFill>
        <p:spPr>
          <a:xfrm>
            <a:off x="4223364" y="1308078"/>
            <a:ext cx="7763320" cy="4280462"/>
          </a:xfrm>
          <a:prstGeom prst="rect">
            <a:avLst/>
          </a:prstGeom>
          <a:ln w="38100">
            <a:solidFill>
              <a:srgbClr val="FF0000"/>
            </a:solidFill>
          </a:ln>
        </p:spPr>
      </p:pic>
    </p:spTree>
    <p:extLst>
      <p:ext uri="{BB962C8B-B14F-4D97-AF65-F5344CB8AC3E}">
        <p14:creationId xmlns:p14="http://schemas.microsoft.com/office/powerpoint/2010/main" val="40848737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2E501-1894-9947-533B-BD2C1A20E82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F06A528-ACA8-1F1A-DE92-43C3578E4F00}"/>
              </a:ext>
            </a:extLst>
          </p:cNvPr>
          <p:cNvSpPr/>
          <p:nvPr/>
        </p:nvSpPr>
        <p:spPr>
          <a:xfrm>
            <a:off x="-16510" y="-1"/>
            <a:ext cx="12205333" cy="68468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2D31BEB-7DA1-8091-5D34-38590409175B}"/>
              </a:ext>
            </a:extLst>
          </p:cNvPr>
          <p:cNvSpPr/>
          <p:nvPr/>
        </p:nvSpPr>
        <p:spPr>
          <a:xfrm>
            <a:off x="-16509" y="0"/>
            <a:ext cx="12205334" cy="3429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220FDE7-CCB9-7A6C-96BC-D58D8089F8C1}"/>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Things To Look For In The Model</a:t>
            </a:r>
            <a:endParaRPr lang="en-US" u="sng">
              <a:solidFill>
                <a:schemeClr val="bg1"/>
              </a:solidFill>
            </a:endParaRPr>
          </a:p>
        </p:txBody>
      </p:sp>
      <p:pic>
        <p:nvPicPr>
          <p:cNvPr id="11" name="Picture 10">
            <a:extLst>
              <a:ext uri="{FF2B5EF4-FFF2-40B4-BE49-F238E27FC236}">
                <a16:creationId xmlns:a16="http://schemas.microsoft.com/office/drawing/2014/main" id="{51604899-0670-D9E3-43A5-F1FB8E0BE65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6" name="TextBox 5">
            <a:extLst>
              <a:ext uri="{FF2B5EF4-FFF2-40B4-BE49-F238E27FC236}">
                <a16:creationId xmlns:a16="http://schemas.microsoft.com/office/drawing/2014/main" id="{F2E1EE2A-A206-6F92-5394-CA648C5CC544}"/>
              </a:ext>
            </a:extLst>
          </p:cNvPr>
          <p:cNvSpPr txBox="1"/>
          <p:nvPr/>
        </p:nvSpPr>
        <p:spPr>
          <a:xfrm>
            <a:off x="7744903" y="4120926"/>
            <a:ext cx="3877056" cy="1569660"/>
          </a:xfrm>
          <a:prstGeom prst="rect">
            <a:avLst/>
          </a:prstGeom>
          <a:noFill/>
        </p:spPr>
        <p:txBody>
          <a:bodyPr wrap="square">
            <a:spAutoFit/>
          </a:bodyPr>
          <a:lstStyle/>
          <a:p>
            <a:pPr lvl="0">
              <a:spcAft>
                <a:spcPts val="1800"/>
              </a:spcAft>
              <a:defRPr/>
            </a:pPr>
            <a:r>
              <a:rPr lang="en-US" sz="3200">
                <a:solidFill>
                  <a:srgbClr val="0E2841">
                    <a:lumMod val="90000"/>
                    <a:lumOff val="10000"/>
                  </a:srgbClr>
                </a:solidFill>
                <a:latin typeface="Haettenschweiler" panose="020B0706040902060204" pitchFamily="34" charset="0"/>
              </a:rPr>
              <a:t>Curb box in an area where all curb is ramped down for entrances.</a:t>
            </a:r>
          </a:p>
        </p:txBody>
      </p:sp>
      <p:pic>
        <p:nvPicPr>
          <p:cNvPr id="5" name="Picture 4" descr="Diagram&#10;&#10;AI-generated content may be incorrect.">
            <a:extLst>
              <a:ext uri="{FF2B5EF4-FFF2-40B4-BE49-F238E27FC236}">
                <a16:creationId xmlns:a16="http://schemas.microsoft.com/office/drawing/2014/main" id="{F1592394-20B3-D6F8-3703-6280A1D097DC}"/>
              </a:ext>
            </a:extLst>
          </p:cNvPr>
          <p:cNvPicPr>
            <a:picLocks noChangeAspect="1"/>
          </p:cNvPicPr>
          <p:nvPr/>
        </p:nvPicPr>
        <p:blipFill>
          <a:blip r:embed="rId6"/>
          <a:stretch>
            <a:fillRect/>
          </a:stretch>
        </p:blipFill>
        <p:spPr>
          <a:xfrm>
            <a:off x="417892" y="1593744"/>
            <a:ext cx="6760148" cy="4788768"/>
          </a:xfrm>
          <a:prstGeom prst="rect">
            <a:avLst/>
          </a:prstGeom>
          <a:ln w="38100">
            <a:solidFill>
              <a:srgbClr val="FF0000"/>
            </a:solidFill>
          </a:ln>
        </p:spPr>
      </p:pic>
    </p:spTree>
    <p:extLst>
      <p:ext uri="{BB962C8B-B14F-4D97-AF65-F5344CB8AC3E}">
        <p14:creationId xmlns:p14="http://schemas.microsoft.com/office/powerpoint/2010/main" val="2127345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744E9-BF80-2FD7-4D8D-FB72EC6998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13173A2-F7E5-C1F8-943E-20FFE01CD1A8}"/>
              </a:ext>
            </a:extLst>
          </p:cNvPr>
          <p:cNvSpPr/>
          <p:nvPr/>
        </p:nvSpPr>
        <p:spPr>
          <a:xfrm>
            <a:off x="-16509" y="0"/>
            <a:ext cx="4017009"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0357AE2-6676-4333-7919-58150CDE237F}"/>
              </a:ext>
            </a:extLst>
          </p:cNvPr>
          <p:cNvSpPr/>
          <p:nvPr/>
        </p:nvSpPr>
        <p:spPr>
          <a:xfrm>
            <a:off x="4000500" y="0"/>
            <a:ext cx="81915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FB33E8C-59E3-580A-7848-94D22174BBCB}"/>
              </a:ext>
            </a:extLst>
          </p:cNvPr>
          <p:cNvSpPr txBox="1"/>
          <p:nvPr/>
        </p:nvSpPr>
        <p:spPr>
          <a:xfrm>
            <a:off x="2852928" y="94486"/>
            <a:ext cx="9132717" cy="769441"/>
          </a:xfrm>
          <a:prstGeom prst="rect">
            <a:avLst/>
          </a:prstGeom>
          <a:noFill/>
        </p:spPr>
        <p:txBody>
          <a:bodyPr wrap="square">
            <a:spAutoFit/>
          </a:bodyPr>
          <a:lstStyle/>
          <a:p>
            <a:pPr algn="r"/>
            <a:r>
              <a:rPr lang="en-US" sz="4400" u="sng">
                <a:solidFill>
                  <a:schemeClr val="bg1"/>
                </a:solidFill>
                <a:latin typeface="Haettenschweiler" panose="020B0706040902060204" pitchFamily="34" charset="0"/>
              </a:rPr>
              <a:t>Things To Look For In The Model</a:t>
            </a:r>
            <a:endParaRPr lang="en-US" u="sng">
              <a:solidFill>
                <a:schemeClr val="bg1"/>
              </a:solidFill>
            </a:endParaRPr>
          </a:p>
        </p:txBody>
      </p:sp>
      <p:pic>
        <p:nvPicPr>
          <p:cNvPr id="12" name="Picture 11">
            <a:extLst>
              <a:ext uri="{FF2B5EF4-FFF2-40B4-BE49-F238E27FC236}">
                <a16:creationId xmlns:a16="http://schemas.microsoft.com/office/drawing/2014/main" id="{CC138244-6CF5-F89F-FBD4-E6B47168376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6355" y="11116"/>
            <a:ext cx="1326451" cy="1416763"/>
          </a:xfrm>
          <a:prstGeom prst="rect">
            <a:avLst/>
          </a:prstGeom>
        </p:spPr>
      </p:pic>
      <p:sp>
        <p:nvSpPr>
          <p:cNvPr id="13" name="TextBox 12">
            <a:extLst>
              <a:ext uri="{FF2B5EF4-FFF2-40B4-BE49-F238E27FC236}">
                <a16:creationId xmlns:a16="http://schemas.microsoft.com/office/drawing/2014/main" id="{ECFDA74E-E0EB-6BC1-9D80-DAE81F4A1DA7}"/>
              </a:ext>
            </a:extLst>
          </p:cNvPr>
          <p:cNvSpPr txBox="1"/>
          <p:nvPr/>
        </p:nvSpPr>
        <p:spPr>
          <a:xfrm>
            <a:off x="317266" y="2258458"/>
            <a:ext cx="3404324" cy="2062103"/>
          </a:xfrm>
          <a:prstGeom prst="rect">
            <a:avLst/>
          </a:prstGeom>
          <a:noFill/>
        </p:spPr>
        <p:txBody>
          <a:bodyPr wrap="square">
            <a:spAutoFit/>
          </a:bodyPr>
          <a:lstStyle/>
          <a:p>
            <a:pPr lvl="0">
              <a:spcAft>
                <a:spcPts val="1800"/>
              </a:spcAft>
              <a:defRPr/>
            </a:pPr>
            <a:r>
              <a:rPr lang="en-US" sz="3200">
                <a:solidFill>
                  <a:srgbClr val="0E2841">
                    <a:lumMod val="90000"/>
                    <a:lumOff val="10000"/>
                  </a:srgbClr>
                </a:solidFill>
                <a:latin typeface="Haettenschweiler" panose="020B0706040902060204" pitchFamily="34" charset="0"/>
              </a:rPr>
              <a:t>Disturb limits hand drawn and not modeled to accommodate drainage. </a:t>
            </a:r>
          </a:p>
        </p:txBody>
      </p:sp>
      <p:pic>
        <p:nvPicPr>
          <p:cNvPr id="5" name="Picture 4">
            <a:extLst>
              <a:ext uri="{FF2B5EF4-FFF2-40B4-BE49-F238E27FC236}">
                <a16:creationId xmlns:a16="http://schemas.microsoft.com/office/drawing/2014/main" id="{916CC442-8F95-92CD-4B21-38AA3329D7B1}"/>
              </a:ext>
            </a:extLst>
          </p:cNvPr>
          <p:cNvPicPr>
            <a:picLocks noChangeAspect="1"/>
          </p:cNvPicPr>
          <p:nvPr/>
        </p:nvPicPr>
        <p:blipFill>
          <a:blip r:embed="rId6"/>
          <a:stretch>
            <a:fillRect/>
          </a:stretch>
        </p:blipFill>
        <p:spPr>
          <a:xfrm>
            <a:off x="4548651" y="999468"/>
            <a:ext cx="7326083" cy="2517979"/>
          </a:xfrm>
          <a:prstGeom prst="rect">
            <a:avLst/>
          </a:prstGeom>
          <a:ln w="38100">
            <a:solidFill>
              <a:srgbClr val="FF0000"/>
            </a:solidFill>
          </a:ln>
        </p:spPr>
      </p:pic>
      <p:pic>
        <p:nvPicPr>
          <p:cNvPr id="8" name="Picture 7">
            <a:extLst>
              <a:ext uri="{FF2B5EF4-FFF2-40B4-BE49-F238E27FC236}">
                <a16:creationId xmlns:a16="http://schemas.microsoft.com/office/drawing/2014/main" id="{809E2E7B-0FC0-81E6-AECC-A387E0829890}"/>
              </a:ext>
            </a:extLst>
          </p:cNvPr>
          <p:cNvPicPr>
            <a:picLocks noChangeAspect="1"/>
          </p:cNvPicPr>
          <p:nvPr/>
        </p:nvPicPr>
        <p:blipFill>
          <a:blip r:embed="rId7"/>
          <a:stretch>
            <a:fillRect/>
          </a:stretch>
        </p:blipFill>
        <p:spPr>
          <a:xfrm>
            <a:off x="4548650" y="3799128"/>
            <a:ext cx="7326083" cy="2777190"/>
          </a:xfrm>
          <a:prstGeom prst="rect">
            <a:avLst/>
          </a:prstGeom>
          <a:ln w="38100">
            <a:solidFill>
              <a:srgbClr val="FF0000"/>
            </a:solidFill>
          </a:ln>
        </p:spPr>
      </p:pic>
    </p:spTree>
    <p:extLst>
      <p:ext uri="{BB962C8B-B14F-4D97-AF65-F5344CB8AC3E}">
        <p14:creationId xmlns:p14="http://schemas.microsoft.com/office/powerpoint/2010/main" val="2513792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E3EA6-E01D-2057-6811-7F31C3911059}"/>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34A87E30-917A-EC54-86D0-FF69143EE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5" name="Freeform: Shape 14">
            <a:extLst>
              <a:ext uri="{FF2B5EF4-FFF2-40B4-BE49-F238E27FC236}">
                <a16:creationId xmlns:a16="http://schemas.microsoft.com/office/drawing/2014/main" id="{59FEFEE1-09A4-7700-0A99-A3FCD76D021C}"/>
              </a:ext>
            </a:extLst>
          </p:cNvPr>
          <p:cNvSpPr/>
          <p:nvPr/>
        </p:nvSpPr>
        <p:spPr>
          <a:xfrm flipH="1">
            <a:off x="-30744" y="-19051"/>
            <a:ext cx="6096000" cy="6877050"/>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6450" h="6877050">
                <a:moveTo>
                  <a:pt x="5848350" y="19050"/>
                </a:moveTo>
                <a:lnTo>
                  <a:pt x="2270880" y="0"/>
                </a:lnTo>
                <a:lnTo>
                  <a:pt x="0" y="2819400"/>
                </a:lnTo>
                <a:lnTo>
                  <a:pt x="0" y="4000500"/>
                </a:lnTo>
                <a:lnTo>
                  <a:pt x="2080379" y="6877050"/>
                </a:lnTo>
                <a:lnTo>
                  <a:pt x="5886450" y="6877050"/>
                </a:lnTo>
                <a:lnTo>
                  <a:pt x="5848350" y="19050"/>
                </a:lnTo>
                <a:close/>
              </a:path>
            </a:pathLst>
          </a:cu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F72FDBF0-5655-FC75-7ACB-3B37C2A3E8E0}"/>
              </a:ext>
            </a:extLst>
          </p:cNvPr>
          <p:cNvSpPr/>
          <p:nvPr/>
        </p:nvSpPr>
        <p:spPr>
          <a:xfrm>
            <a:off x="0" y="-25400"/>
            <a:ext cx="5765800" cy="6858000"/>
          </a:xfrm>
          <a:custGeom>
            <a:avLst/>
            <a:gdLst>
              <a:gd name="connsiteX0" fmla="*/ 38100 w 5791200"/>
              <a:gd name="connsiteY0" fmla="*/ 25400 h 6858000"/>
              <a:gd name="connsiteX1" fmla="*/ 3416300 w 5791200"/>
              <a:gd name="connsiteY1" fmla="*/ 0 h 6858000"/>
              <a:gd name="connsiteX2" fmla="*/ 5791200 w 5791200"/>
              <a:gd name="connsiteY2" fmla="*/ 2819400 h 6858000"/>
              <a:gd name="connsiteX3" fmla="*/ 5778500 w 5791200"/>
              <a:gd name="connsiteY3" fmla="*/ 4013200 h 6858000"/>
              <a:gd name="connsiteX4" fmla="*/ 3505200 w 5791200"/>
              <a:gd name="connsiteY4" fmla="*/ 6858000 h 6858000"/>
              <a:gd name="connsiteX5" fmla="*/ 0 w 5791200"/>
              <a:gd name="connsiteY5" fmla="*/ 6858000 h 6858000"/>
              <a:gd name="connsiteX6" fmla="*/ 38100 w 5791200"/>
              <a:gd name="connsiteY6" fmla="*/ 254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1200" h="6858000">
                <a:moveTo>
                  <a:pt x="38100" y="25400"/>
                </a:moveTo>
                <a:lnTo>
                  <a:pt x="3416300" y="0"/>
                </a:lnTo>
                <a:lnTo>
                  <a:pt x="5791200" y="2819400"/>
                </a:lnTo>
                <a:lnTo>
                  <a:pt x="5778500" y="4013200"/>
                </a:lnTo>
                <a:lnTo>
                  <a:pt x="3505200" y="6858000"/>
                </a:lnTo>
                <a:lnTo>
                  <a:pt x="0" y="6858000"/>
                </a:lnTo>
                <a:lnTo>
                  <a:pt x="38100" y="25400"/>
                </a:lnTo>
                <a:close/>
              </a:path>
            </a:pathLst>
          </a:custGeom>
          <a:blipFill>
            <a:blip r:embed="rId3">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7633DA5-C566-203E-FBF0-853CF2BB93C6}"/>
              </a:ext>
            </a:extLst>
          </p:cNvPr>
          <p:cNvSpPr txBox="1"/>
          <p:nvPr/>
        </p:nvSpPr>
        <p:spPr>
          <a:xfrm>
            <a:off x="4368234" y="77243"/>
            <a:ext cx="7454659" cy="769441"/>
          </a:xfrm>
          <a:prstGeom prst="rect">
            <a:avLst/>
          </a:prstGeom>
          <a:noFill/>
        </p:spPr>
        <p:txBody>
          <a:bodyPr wrap="square">
            <a:spAutoFit/>
          </a:bodyPr>
          <a:lstStyle/>
          <a:p>
            <a:pPr algn="r"/>
            <a:r>
              <a:rPr lang="en-US" sz="4400" u="sng">
                <a:solidFill>
                  <a:schemeClr val="tx2">
                    <a:lumMod val="50000"/>
                    <a:lumOff val="50000"/>
                  </a:schemeClr>
                </a:solidFill>
                <a:latin typeface="Haettenschweiler" panose="020B0706040902060204" pitchFamily="34" charset="0"/>
              </a:rPr>
              <a:t>Lessons Learned: </a:t>
            </a:r>
            <a:r>
              <a:rPr lang="en-US" sz="4400" i="1" u="sng">
                <a:solidFill>
                  <a:schemeClr val="tx2">
                    <a:lumMod val="50000"/>
                    <a:lumOff val="50000"/>
                  </a:schemeClr>
                </a:solidFill>
                <a:latin typeface="Haettenschweiler" panose="020B0706040902060204" pitchFamily="34" charset="0"/>
              </a:rPr>
              <a:t>EEDs Not The Answer</a:t>
            </a:r>
          </a:p>
        </p:txBody>
      </p:sp>
      <p:sp>
        <p:nvSpPr>
          <p:cNvPr id="21" name="TextBox 20">
            <a:extLst>
              <a:ext uri="{FF2B5EF4-FFF2-40B4-BE49-F238E27FC236}">
                <a16:creationId xmlns:a16="http://schemas.microsoft.com/office/drawing/2014/main" id="{17CF2FCD-85A3-8E03-C035-68B46C004264}"/>
              </a:ext>
            </a:extLst>
          </p:cNvPr>
          <p:cNvSpPr txBox="1"/>
          <p:nvPr/>
        </p:nvSpPr>
        <p:spPr>
          <a:xfrm>
            <a:off x="6236708" y="923926"/>
            <a:ext cx="5586185" cy="5632311"/>
          </a:xfrm>
          <a:prstGeom prst="rect">
            <a:avLst/>
          </a:prstGeom>
          <a:noFill/>
        </p:spPr>
        <p:txBody>
          <a:bodyPr wrap="square">
            <a:spAutoFit/>
          </a:bodyPr>
          <a:lstStyle/>
          <a:p>
            <a:pPr marL="457200" marR="0" lvl="0" indent="-457200" defTabSz="914400" rtl="0" eaLnBrk="1" fontAlgn="auto" latinLnBrk="0" hangingPunct="1">
              <a:spcAft>
                <a:spcPts val="1200"/>
              </a:spcAft>
              <a:buClrTx/>
              <a:buSzTx/>
              <a:buFont typeface="Arial" panose="020B0604020202020204" pitchFamily="34" charset="0"/>
              <a:buChar char="•"/>
              <a:tabLst/>
              <a:defRPr/>
            </a:pPr>
            <a:r>
              <a:rPr kumimoji="0" lang="en-US" sz="3200" b="0" i="0" u="none" strike="noStrike" kern="1200" cap="none" spc="0" normalizeH="0" baseline="0" noProof="0">
                <a:ln>
                  <a:noFill/>
                </a:ln>
                <a:solidFill>
                  <a:srgbClr val="0E2841">
                    <a:lumMod val="90000"/>
                    <a:lumOff val="10000"/>
                  </a:srgbClr>
                </a:solidFill>
                <a:effectLst/>
                <a:uLnTx/>
                <a:uFillTx/>
                <a:latin typeface="Haettenschweiler" panose="020B0706040902060204" pitchFamily="34" charset="0"/>
                <a:ea typeface="+mn-ea"/>
                <a:cs typeface="+mn-cs"/>
              </a:rPr>
              <a:t>Can contain</a:t>
            </a:r>
            <a:r>
              <a:rPr kumimoji="0" lang="en-US" sz="3200" b="0" i="0" u="none" strike="noStrike" kern="1200" cap="none" spc="0" normalizeH="0" noProof="0">
                <a:ln>
                  <a:noFill/>
                </a:ln>
                <a:solidFill>
                  <a:srgbClr val="0E2841">
                    <a:lumMod val="90000"/>
                    <a:lumOff val="10000"/>
                  </a:srgbClr>
                </a:solidFill>
                <a:effectLst/>
                <a:uLnTx/>
                <a:uFillTx/>
                <a:latin typeface="Haettenschweiler" panose="020B0706040902060204" pitchFamily="34" charset="0"/>
                <a:ea typeface="+mn-ea"/>
                <a:cs typeface="+mn-cs"/>
              </a:rPr>
              <a:t> 100s of design files. File</a:t>
            </a:r>
            <a:r>
              <a:rPr lang="en-US" sz="3200">
                <a:solidFill>
                  <a:srgbClr val="0E2841">
                    <a:lumMod val="90000"/>
                    <a:lumOff val="10000"/>
                  </a:srgbClr>
                </a:solidFill>
                <a:latin typeface="Haettenschweiler" panose="020B0706040902060204" pitchFamily="34" charset="0"/>
              </a:rPr>
              <a:t> structures and naming convention varies designer to designer. </a:t>
            </a:r>
            <a:endParaRPr kumimoji="0" lang="en-US" sz="3200" b="0" i="0" u="none" strike="noStrike" kern="1200" cap="none" spc="0" normalizeH="0" noProof="0">
              <a:ln>
                <a:noFill/>
              </a:ln>
              <a:solidFill>
                <a:srgbClr val="0E2841">
                  <a:lumMod val="90000"/>
                  <a:lumOff val="10000"/>
                </a:srgbClr>
              </a:solidFill>
              <a:effectLst/>
              <a:uLnTx/>
              <a:uFillTx/>
              <a:latin typeface="Haettenschweiler" panose="020B0706040902060204" pitchFamily="34" charset="0"/>
              <a:ea typeface="+mn-ea"/>
              <a:cs typeface="+mn-cs"/>
            </a:endParaRPr>
          </a:p>
          <a:p>
            <a:pPr marL="457200" marR="0" lvl="0" indent="-457200" defTabSz="914400" rtl="0" eaLnBrk="1" fontAlgn="auto" latinLnBrk="0" hangingPunct="1">
              <a:spcAft>
                <a:spcPts val="12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Require Bentley licensure to interact with. </a:t>
            </a:r>
          </a:p>
          <a:p>
            <a:pPr marL="457200" marR="0" lvl="0" indent="-457200" defTabSz="914400" rtl="0" eaLnBrk="1" fontAlgn="auto" latinLnBrk="0" hangingPunct="1">
              <a:spcAft>
                <a:spcPts val="1200"/>
              </a:spcAft>
              <a:buClrTx/>
              <a:buSzTx/>
              <a:buFont typeface="Arial" panose="020B0604020202020204" pitchFamily="34" charset="0"/>
              <a:buChar char="•"/>
              <a:tabLst/>
              <a:defRPr/>
            </a:pPr>
            <a:r>
              <a:rPr lang="en-US" sz="3200">
                <a:solidFill>
                  <a:srgbClr val="0E2841">
                    <a:lumMod val="90000"/>
                    <a:lumOff val="10000"/>
                  </a:srgbClr>
                </a:solidFill>
                <a:latin typeface="Haettenschweiler" panose="020B0706040902060204" pitchFamily="34" charset="0"/>
              </a:rPr>
              <a:t>Interfile connectivity (e.g., references) breaks when moved. </a:t>
            </a:r>
          </a:p>
          <a:p>
            <a:pPr marL="457200" marR="0" lvl="0" indent="-457200" defTabSz="914400" rtl="0" eaLnBrk="1" fontAlgn="auto" latinLnBrk="0" hangingPunct="1">
              <a:spcAft>
                <a:spcPts val="1200"/>
              </a:spcAft>
              <a:buClrTx/>
              <a:buSzTx/>
              <a:buFont typeface="Arial" panose="020B0604020202020204" pitchFamily="34" charset="0"/>
              <a:buChar char="•"/>
              <a:tabLst/>
              <a:defRPr/>
            </a:pPr>
            <a:r>
              <a:rPr lang="en-US" sz="3200">
                <a:solidFill>
                  <a:schemeClr val="tx2">
                    <a:lumMod val="50000"/>
                    <a:lumOff val="50000"/>
                  </a:schemeClr>
                </a:solidFill>
                <a:latin typeface="Haettenschweiler" panose="020B0706040902060204" pitchFamily="34" charset="0"/>
              </a:rPr>
              <a:t>No relinkage process outside of project wise.</a:t>
            </a:r>
          </a:p>
          <a:p>
            <a:pPr marL="457200" marR="0" lvl="0" indent="-457200" defTabSz="914400" rtl="0" eaLnBrk="1" fontAlgn="auto" latinLnBrk="0" hangingPunct="1">
              <a:spcAft>
                <a:spcPts val="1200"/>
              </a:spcAft>
              <a:buClrTx/>
              <a:buSzTx/>
              <a:buFont typeface="Arial" panose="020B0604020202020204" pitchFamily="34" charset="0"/>
              <a:buChar char="•"/>
              <a:tabLst/>
              <a:defRPr/>
            </a:pPr>
            <a:r>
              <a:rPr lang="en-US" sz="3200">
                <a:solidFill>
                  <a:srgbClr val="0E2841">
                    <a:lumMod val="90000"/>
                    <a:lumOff val="10000"/>
                  </a:srgbClr>
                </a:solidFill>
                <a:latin typeface="Haettenschweiler" panose="020B0706040902060204" pitchFamily="34" charset="0"/>
              </a:rPr>
              <a:t>Requires ORD expertise to navigate. </a:t>
            </a:r>
          </a:p>
        </p:txBody>
      </p:sp>
      <p:pic>
        <p:nvPicPr>
          <p:cNvPr id="3" name="Picture 2">
            <a:extLst>
              <a:ext uri="{FF2B5EF4-FFF2-40B4-BE49-F238E27FC236}">
                <a16:creationId xmlns:a16="http://schemas.microsoft.com/office/drawing/2014/main" id="{92B195C7-90AA-5D27-7A8D-9E27B1B115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390" y="5355413"/>
            <a:ext cx="1326451" cy="1416763"/>
          </a:xfrm>
          <a:prstGeom prst="rect">
            <a:avLst/>
          </a:prstGeom>
        </p:spPr>
      </p:pic>
    </p:spTree>
    <p:extLst>
      <p:ext uri="{BB962C8B-B14F-4D97-AF65-F5344CB8AC3E}">
        <p14:creationId xmlns:p14="http://schemas.microsoft.com/office/powerpoint/2010/main" val="11196842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175A6-23AF-EB06-4EBB-8753918303AA}"/>
            </a:ext>
          </a:extLst>
        </p:cNvPr>
        <p:cNvGrpSpPr/>
        <p:nvPr/>
      </p:nvGrpSpPr>
      <p:grpSpPr>
        <a:xfrm>
          <a:off x="0" y="0"/>
          <a:ext cx="0" cy="0"/>
          <a:chOff x="0" y="0"/>
          <a:chExt cx="0" cy="0"/>
        </a:xfrm>
      </p:grpSpPr>
      <p:pic>
        <p:nvPicPr>
          <p:cNvPr id="13" name="Picture 12" descr="Background pattern&#10;&#10;AI-generated content may be incorrect.">
            <a:extLst>
              <a:ext uri="{FF2B5EF4-FFF2-40B4-BE49-F238E27FC236}">
                <a16:creationId xmlns:a16="http://schemas.microsoft.com/office/drawing/2014/main" id="{7CBC08DC-DA0E-CFBB-4BB7-1CE395F96B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 y="-19048"/>
            <a:ext cx="12192000" cy="6858000"/>
          </a:xfrm>
          <a:prstGeom prst="rect">
            <a:avLst/>
          </a:prstGeom>
        </p:spPr>
      </p:pic>
      <p:sp>
        <p:nvSpPr>
          <p:cNvPr id="15" name="Freeform: Shape 14">
            <a:extLst>
              <a:ext uri="{FF2B5EF4-FFF2-40B4-BE49-F238E27FC236}">
                <a16:creationId xmlns:a16="http://schemas.microsoft.com/office/drawing/2014/main" id="{1AB42A96-6817-B391-33CF-585D0B83E14F}"/>
              </a:ext>
            </a:extLst>
          </p:cNvPr>
          <p:cNvSpPr/>
          <p:nvPr/>
        </p:nvSpPr>
        <p:spPr>
          <a:xfrm>
            <a:off x="6096001" y="0"/>
            <a:ext cx="6096000" cy="6877050"/>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09562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19062 w 5886450"/>
              <a:gd name="connsiteY4" fmla="*/ 6877050 h 6877050"/>
              <a:gd name="connsiteX5" fmla="*/ 5886450 w 5886450"/>
              <a:gd name="connsiteY5" fmla="*/ 6877050 h 6877050"/>
              <a:gd name="connsiteX6" fmla="*/ 5848350 w 5886450"/>
              <a:gd name="connsiteY6" fmla="*/ 19050 h 6877050"/>
              <a:gd name="connsiteX0" fmla="*/ 5848350 w 5886450"/>
              <a:gd name="connsiteY0" fmla="*/ 19050 h 6877050"/>
              <a:gd name="connsiteX1" fmla="*/ 2270880 w 5886450"/>
              <a:gd name="connsiteY1" fmla="*/ 0 h 6877050"/>
              <a:gd name="connsiteX2" fmla="*/ 0 w 5886450"/>
              <a:gd name="connsiteY2" fmla="*/ 2819400 h 6877050"/>
              <a:gd name="connsiteX3" fmla="*/ 0 w 5886450"/>
              <a:gd name="connsiteY3" fmla="*/ 4000500 h 6877050"/>
              <a:gd name="connsiteX4" fmla="*/ 2080379 w 5886450"/>
              <a:gd name="connsiteY4" fmla="*/ 6877050 h 6877050"/>
              <a:gd name="connsiteX5" fmla="*/ 5886450 w 5886450"/>
              <a:gd name="connsiteY5" fmla="*/ 6877050 h 6877050"/>
              <a:gd name="connsiteX6" fmla="*/ 5848350 w 5886450"/>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6450" h="6877050">
                <a:moveTo>
                  <a:pt x="5848350" y="19050"/>
                </a:moveTo>
                <a:lnTo>
                  <a:pt x="2270880" y="0"/>
                </a:lnTo>
                <a:lnTo>
                  <a:pt x="0" y="2819400"/>
                </a:lnTo>
                <a:lnTo>
                  <a:pt x="0" y="4000500"/>
                </a:lnTo>
                <a:lnTo>
                  <a:pt x="2080379" y="6877050"/>
                </a:lnTo>
                <a:lnTo>
                  <a:pt x="5886450" y="6877050"/>
                </a:lnTo>
                <a:lnTo>
                  <a:pt x="5848350" y="19050"/>
                </a:lnTo>
                <a:close/>
              </a:path>
            </a:pathLst>
          </a:cu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387D754-1254-BB20-0588-38FEB926CEE3}"/>
              </a:ext>
            </a:extLst>
          </p:cNvPr>
          <p:cNvSpPr/>
          <p:nvPr/>
        </p:nvSpPr>
        <p:spPr>
          <a:xfrm>
            <a:off x="6415315" y="-19048"/>
            <a:ext cx="5777397" cy="6896098"/>
          </a:xfrm>
          <a:custGeom>
            <a:avLst/>
            <a:gdLst>
              <a:gd name="connsiteX0" fmla="*/ 5848350 w 5886450"/>
              <a:gd name="connsiteY0" fmla="*/ 19050 h 6877050"/>
              <a:gd name="connsiteX1" fmla="*/ 2381250 w 5886450"/>
              <a:gd name="connsiteY1" fmla="*/ 0 h 6877050"/>
              <a:gd name="connsiteX2" fmla="*/ 0 w 5886450"/>
              <a:gd name="connsiteY2" fmla="*/ 2819400 h 6877050"/>
              <a:gd name="connsiteX3" fmla="*/ 0 w 5886450"/>
              <a:gd name="connsiteY3" fmla="*/ 4000500 h 6877050"/>
              <a:gd name="connsiteX4" fmla="*/ 2190750 w 5886450"/>
              <a:gd name="connsiteY4" fmla="*/ 6877050 h 6877050"/>
              <a:gd name="connsiteX5" fmla="*/ 5886450 w 5886450"/>
              <a:gd name="connsiteY5" fmla="*/ 6877050 h 6877050"/>
              <a:gd name="connsiteX6" fmla="*/ 5848350 w 5886450"/>
              <a:gd name="connsiteY6" fmla="*/ 19050 h 6877050"/>
              <a:gd name="connsiteX0" fmla="*/ 5887175 w 5887175"/>
              <a:gd name="connsiteY0" fmla="*/ 19050 h 6877050"/>
              <a:gd name="connsiteX1" fmla="*/ 2381250 w 5887175"/>
              <a:gd name="connsiteY1" fmla="*/ 0 h 6877050"/>
              <a:gd name="connsiteX2" fmla="*/ 0 w 5887175"/>
              <a:gd name="connsiteY2" fmla="*/ 2819400 h 6877050"/>
              <a:gd name="connsiteX3" fmla="*/ 0 w 5887175"/>
              <a:gd name="connsiteY3" fmla="*/ 4000500 h 6877050"/>
              <a:gd name="connsiteX4" fmla="*/ 2190750 w 5887175"/>
              <a:gd name="connsiteY4" fmla="*/ 6877050 h 6877050"/>
              <a:gd name="connsiteX5" fmla="*/ 5886450 w 5887175"/>
              <a:gd name="connsiteY5" fmla="*/ 6877050 h 6877050"/>
              <a:gd name="connsiteX6" fmla="*/ 5887175 w 5887175"/>
              <a:gd name="connsiteY6" fmla="*/ 1905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7175" h="6877050">
                <a:moveTo>
                  <a:pt x="5887175" y="19050"/>
                </a:moveTo>
                <a:lnTo>
                  <a:pt x="2381250" y="0"/>
                </a:lnTo>
                <a:lnTo>
                  <a:pt x="0" y="2819400"/>
                </a:lnTo>
                <a:lnTo>
                  <a:pt x="0" y="4000500"/>
                </a:lnTo>
                <a:lnTo>
                  <a:pt x="2190750" y="6877050"/>
                </a:lnTo>
                <a:lnTo>
                  <a:pt x="5886450" y="6877050"/>
                </a:lnTo>
                <a:cubicBezTo>
                  <a:pt x="5886692" y="4591050"/>
                  <a:pt x="5886933" y="2305050"/>
                  <a:pt x="5887175" y="19050"/>
                </a:cubicBezTo>
                <a:close/>
              </a:path>
            </a:pathLst>
          </a:custGeom>
          <a:blipFill>
            <a:blip r:embed="rId3">
              <a:extLst>
                <a:ext uri="{28A0092B-C50C-407E-A947-70E740481C1C}">
                  <a14:useLocalDpi xmlns:a14="http://schemas.microsoft.com/office/drawing/2010/main" val="0"/>
                </a:ext>
              </a:extLst>
            </a:blip>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19B5842-128F-DA61-52CE-E84C8BFFAEAA}"/>
              </a:ext>
            </a:extLst>
          </p:cNvPr>
          <p:cNvSpPr txBox="1"/>
          <p:nvPr/>
        </p:nvSpPr>
        <p:spPr>
          <a:xfrm>
            <a:off x="230415" y="282030"/>
            <a:ext cx="6184900" cy="769441"/>
          </a:xfrm>
          <a:prstGeom prst="rect">
            <a:avLst/>
          </a:prstGeom>
          <a:noFill/>
        </p:spPr>
        <p:txBody>
          <a:bodyPr wrap="square">
            <a:spAutoFit/>
          </a:bodyPr>
          <a:lstStyle/>
          <a:p>
            <a:r>
              <a:rPr lang="en-US" sz="4400" u="sng">
                <a:solidFill>
                  <a:srgbClr val="0E2841">
                    <a:lumMod val="90000"/>
                    <a:lumOff val="10000"/>
                  </a:srgbClr>
                </a:solidFill>
                <a:latin typeface="Haettenschweiler" panose="020B0706040902060204" pitchFamily="34" charset="0"/>
              </a:rPr>
              <a:t>Where are we going then?</a:t>
            </a:r>
            <a:endParaRPr lang="en-US" u="sng"/>
          </a:p>
        </p:txBody>
      </p:sp>
      <p:sp>
        <p:nvSpPr>
          <p:cNvPr id="21" name="TextBox 20">
            <a:extLst>
              <a:ext uri="{FF2B5EF4-FFF2-40B4-BE49-F238E27FC236}">
                <a16:creationId xmlns:a16="http://schemas.microsoft.com/office/drawing/2014/main" id="{706303E6-6371-1166-C541-03B169F97B6B}"/>
              </a:ext>
            </a:extLst>
          </p:cNvPr>
          <p:cNvSpPr txBox="1"/>
          <p:nvPr/>
        </p:nvSpPr>
        <p:spPr>
          <a:xfrm>
            <a:off x="228992" y="1051471"/>
            <a:ext cx="5586185" cy="4847481"/>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1800"/>
              </a:spcAft>
              <a:buClrTx/>
              <a:buSzTx/>
              <a:tabLst/>
              <a:defRPr/>
            </a:pPr>
            <a:r>
              <a:rPr lang="en-US" sz="4400" noProof="0">
                <a:solidFill>
                  <a:srgbClr val="163E64"/>
                </a:solidFill>
                <a:latin typeface="Haettenschweiler" panose="020B0706040902060204" pitchFamily="34" charset="0"/>
              </a:rPr>
              <a:t>Come to the next presentation and find out. </a:t>
            </a:r>
          </a:p>
          <a:p>
            <a:pPr marR="0" lvl="0" defTabSz="914400" rtl="0" eaLnBrk="1" fontAlgn="auto" latinLnBrk="0" hangingPunct="1">
              <a:lnSpc>
                <a:spcPct val="100000"/>
              </a:lnSpc>
              <a:spcBef>
                <a:spcPts val="0"/>
              </a:spcBef>
              <a:spcAft>
                <a:spcPts val="1800"/>
              </a:spcAft>
              <a:buClrTx/>
              <a:buSzTx/>
              <a:tabLst/>
              <a:defRPr/>
            </a:pPr>
            <a:r>
              <a:rPr lang="en-US" sz="4400" i="1" u="sng">
                <a:solidFill>
                  <a:schemeClr val="tx2">
                    <a:lumMod val="50000"/>
                    <a:lumOff val="50000"/>
                  </a:schemeClr>
                </a:solidFill>
                <a:latin typeface="Haettenschweiler" panose="020B0706040902060204" pitchFamily="34" charset="0"/>
              </a:rPr>
              <a:t>Empowering the Plan Set - CADD Policy</a:t>
            </a:r>
            <a:r>
              <a:rPr lang="en-US" sz="4400" i="1" u="sng" noProof="0">
                <a:solidFill>
                  <a:schemeClr val="tx2">
                    <a:lumMod val="50000"/>
                    <a:lumOff val="50000"/>
                  </a:schemeClr>
                </a:solidFill>
                <a:latin typeface="Haettenschweiler" panose="020B0706040902060204" pitchFamily="34" charset="0"/>
              </a:rPr>
              <a:t> </a:t>
            </a:r>
            <a:endParaRPr lang="en-US" sz="4400" noProof="0">
              <a:solidFill>
                <a:srgbClr val="163E64"/>
              </a:solidFill>
              <a:latin typeface="Haettenschweiler" panose="020B0706040902060204" pitchFamily="34" charset="0"/>
            </a:endParaRPr>
          </a:p>
          <a:p>
            <a:pPr marR="0" lvl="0" defTabSz="914400" rtl="0" eaLnBrk="1" fontAlgn="auto" latinLnBrk="0" hangingPunct="1">
              <a:lnSpc>
                <a:spcPct val="100000"/>
              </a:lnSpc>
              <a:spcBef>
                <a:spcPts val="0"/>
              </a:spcBef>
              <a:spcAft>
                <a:spcPts val="1800"/>
              </a:spcAft>
              <a:buClrTx/>
              <a:buSzTx/>
              <a:tabLst/>
              <a:defRPr/>
            </a:pPr>
            <a:r>
              <a:rPr lang="en-US" sz="4400">
                <a:solidFill>
                  <a:srgbClr val="163E64"/>
                </a:solidFill>
                <a:latin typeface="Haettenschweiler" panose="020B0706040902060204" pitchFamily="34" charset="0"/>
              </a:rPr>
              <a:t>Thank you for your time today!</a:t>
            </a:r>
            <a:endParaRPr lang="en-US" sz="4400" noProof="0">
              <a:solidFill>
                <a:srgbClr val="163E64"/>
              </a:solidFill>
              <a:latin typeface="Haettenschweiler" panose="020B0706040902060204" pitchFamily="34" charset="0"/>
            </a:endParaRPr>
          </a:p>
          <a:p>
            <a:pPr marR="0" lvl="0" defTabSz="914400" rtl="0" eaLnBrk="1" fontAlgn="auto" latinLnBrk="0" hangingPunct="1">
              <a:lnSpc>
                <a:spcPct val="100000"/>
              </a:lnSpc>
              <a:spcBef>
                <a:spcPts val="0"/>
              </a:spcBef>
              <a:spcAft>
                <a:spcPts val="1800"/>
              </a:spcAft>
              <a:buClrTx/>
              <a:buSzTx/>
              <a:tabLst/>
              <a:defRPr/>
            </a:pPr>
            <a:endParaRPr lang="en-US" sz="4400">
              <a:solidFill>
                <a:schemeClr val="tx2">
                  <a:lumMod val="50000"/>
                  <a:lumOff val="50000"/>
                </a:schemeClr>
              </a:solidFill>
              <a:latin typeface="Haettenschweiler" panose="020B0706040902060204" pitchFamily="34" charset="0"/>
            </a:endParaRPr>
          </a:p>
        </p:txBody>
      </p:sp>
      <p:pic>
        <p:nvPicPr>
          <p:cNvPr id="3" name="Picture 2">
            <a:extLst>
              <a:ext uri="{FF2B5EF4-FFF2-40B4-BE49-F238E27FC236}">
                <a16:creationId xmlns:a16="http://schemas.microsoft.com/office/drawing/2014/main" id="{1D974536-D62B-8E3B-E9EC-7DD8599D07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739499" y="5305491"/>
            <a:ext cx="1326451" cy="1416763"/>
          </a:xfrm>
          <a:prstGeom prst="rect">
            <a:avLst/>
          </a:prstGeom>
        </p:spPr>
      </p:pic>
      <p:pic>
        <p:nvPicPr>
          <p:cNvPr id="5" name="Picture 4">
            <a:extLst>
              <a:ext uri="{FF2B5EF4-FFF2-40B4-BE49-F238E27FC236}">
                <a16:creationId xmlns:a16="http://schemas.microsoft.com/office/drawing/2014/main" id="{0BBEF34C-CADD-DE3B-53CD-7A7BE9A1BA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46" y="5096768"/>
            <a:ext cx="2095500" cy="1571625"/>
          </a:xfrm>
          <a:prstGeom prst="rect">
            <a:avLst/>
          </a:prstGeom>
        </p:spPr>
      </p:pic>
      <p:pic>
        <p:nvPicPr>
          <p:cNvPr id="7" name="Picture 6">
            <a:extLst>
              <a:ext uri="{FF2B5EF4-FFF2-40B4-BE49-F238E27FC236}">
                <a16:creationId xmlns:a16="http://schemas.microsoft.com/office/drawing/2014/main" id="{5253253A-E946-6002-998B-EA60DE92B2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9846" y="5096768"/>
            <a:ext cx="2095500" cy="1571625"/>
          </a:xfrm>
          <a:prstGeom prst="rect">
            <a:avLst/>
          </a:prstGeom>
        </p:spPr>
      </p:pic>
      <p:pic>
        <p:nvPicPr>
          <p:cNvPr id="9" name="Picture 8">
            <a:extLst>
              <a:ext uri="{FF2B5EF4-FFF2-40B4-BE49-F238E27FC236}">
                <a16:creationId xmlns:a16="http://schemas.microsoft.com/office/drawing/2014/main" id="{D86DA53C-7E47-67D1-5B4F-0EB0D98889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5346" y="5096767"/>
            <a:ext cx="2095500" cy="1571625"/>
          </a:xfrm>
          <a:prstGeom prst="rect">
            <a:avLst/>
          </a:prstGeom>
        </p:spPr>
      </p:pic>
    </p:spTree>
    <p:extLst>
      <p:ext uri="{BB962C8B-B14F-4D97-AF65-F5344CB8AC3E}">
        <p14:creationId xmlns:p14="http://schemas.microsoft.com/office/powerpoint/2010/main" val="740071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59187-A380-4079-5402-154B5A9DF390}"/>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E6F9A7A-7F80-BC11-2B6B-07BCE0280F73}"/>
              </a:ext>
            </a:extLst>
          </p:cNvPr>
          <p:cNvSpPr/>
          <p:nvPr/>
        </p:nvSpPr>
        <p:spPr>
          <a:xfrm>
            <a:off x="0" y="0"/>
            <a:ext cx="12192000" cy="149859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solidFill>
                  <a:srgbClr val="0070C0"/>
                </a:solidFill>
                <a:latin typeface="Haettenschweiler" panose="020B0706040902060204" pitchFamily="34" charset="0"/>
              </a:rPr>
              <a:t>  </a:t>
            </a:r>
            <a:r>
              <a:rPr lang="en-US" sz="6000" u="sng">
                <a:solidFill>
                  <a:schemeClr val="tx2">
                    <a:lumMod val="90000"/>
                    <a:lumOff val="10000"/>
                  </a:schemeClr>
                </a:solidFill>
                <a:latin typeface="Haettenschweiler" panose="020B0706040902060204" pitchFamily="34" charset="0"/>
              </a:rPr>
              <a:t>Questions?</a:t>
            </a:r>
            <a:endParaRPr lang="en-US" sz="4400" u="sng">
              <a:solidFill>
                <a:schemeClr val="tx2">
                  <a:lumMod val="90000"/>
                  <a:lumOff val="10000"/>
                </a:schemeClr>
              </a:solidFill>
              <a:latin typeface="Haettenschweiler" panose="020B0706040902060204" pitchFamily="34" charset="0"/>
            </a:endParaRPr>
          </a:p>
        </p:txBody>
      </p:sp>
      <p:pic>
        <p:nvPicPr>
          <p:cNvPr id="3" name="Picture 2">
            <a:extLst>
              <a:ext uri="{FF2B5EF4-FFF2-40B4-BE49-F238E27FC236}">
                <a16:creationId xmlns:a16="http://schemas.microsoft.com/office/drawing/2014/main" id="{A54987C0-2472-967B-8553-CBFDD7456FF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498600"/>
            <a:ext cx="12192000" cy="5359400"/>
          </a:xfrm>
          <a:prstGeom prst="rect">
            <a:avLst/>
          </a:prstGeom>
        </p:spPr>
      </p:pic>
      <p:sp>
        <p:nvSpPr>
          <p:cNvPr id="19" name="Rectangle 18">
            <a:extLst>
              <a:ext uri="{FF2B5EF4-FFF2-40B4-BE49-F238E27FC236}">
                <a16:creationId xmlns:a16="http://schemas.microsoft.com/office/drawing/2014/main" id="{C11D316C-06D9-1936-9CBA-2D304547329E}"/>
              </a:ext>
            </a:extLst>
          </p:cNvPr>
          <p:cNvSpPr/>
          <p:nvPr/>
        </p:nvSpPr>
        <p:spPr>
          <a:xfrm>
            <a:off x="0" y="1491347"/>
            <a:ext cx="12192000" cy="210453"/>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5A2B0CC-A70B-68B4-19B1-9FD556D63B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0390" y="5355413"/>
            <a:ext cx="1326451" cy="1416763"/>
          </a:xfrm>
          <a:prstGeom prst="rect">
            <a:avLst/>
          </a:prstGeom>
        </p:spPr>
      </p:pic>
    </p:spTree>
    <p:extLst>
      <p:ext uri="{BB962C8B-B14F-4D97-AF65-F5344CB8AC3E}">
        <p14:creationId xmlns:p14="http://schemas.microsoft.com/office/powerpoint/2010/main" val="24685756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Blake Combs, Cam Brunty, Dave Greenwell</Speakers>
    <Section xmlns="b47a5aad-adfb-4dac-9d3f-47090e67d565">10, 3</Section>
  </documentManagement>
</p:properties>
</file>

<file path=customXml/itemProps1.xml><?xml version="1.0" encoding="utf-8"?>
<ds:datastoreItem xmlns:ds="http://schemas.openxmlformats.org/officeDocument/2006/customXml" ds:itemID="{5085EFA3-15D9-4829-9EE8-DE43DEF4286D}"/>
</file>

<file path=customXml/itemProps2.xml><?xml version="1.0" encoding="utf-8"?>
<ds:datastoreItem xmlns:ds="http://schemas.openxmlformats.org/officeDocument/2006/customXml" ds:itemID="{ECAA863C-4B7C-4E22-946E-CD91A0C46F04}"/>
</file>

<file path=customXml/itemProps3.xml><?xml version="1.0" encoding="utf-8"?>
<ds:datastoreItem xmlns:ds="http://schemas.openxmlformats.org/officeDocument/2006/customXml" ds:itemID="{DF5C5AF3-288F-4A59-A56F-97367C97F82D}"/>
</file>

<file path=docProps/app.xml><?xml version="1.0" encoding="utf-8"?>
<Properties xmlns="http://schemas.openxmlformats.org/officeDocument/2006/extended-properties" xmlns:vt="http://schemas.openxmlformats.org/officeDocument/2006/docPropsVTypes">
  <TotalTime>275</TotalTime>
  <Words>2045</Words>
  <Application>Microsoft Office PowerPoint</Application>
  <PresentationFormat>Widescreen</PresentationFormat>
  <Paragraphs>218</Paragraphs>
  <Slides>38</Slides>
  <Notes>31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Aptos</vt:lpstr>
      <vt:lpstr>Aptos Display</vt:lpstr>
      <vt:lpstr>Arial</vt:lpstr>
      <vt:lpstr>Calibri</vt:lpstr>
      <vt:lpstr>Haettenschweiler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Brunty, Cameron R (KYTC)</dc:creator>
  <cp:lastModifiedBy>Greenwell, David L (KYTC)</cp:lastModifiedBy>
  <cp:revision>3</cp:revision>
  <cp:lastPrinted>2026-04-08T16:28:51Z</cp:lastPrinted>
  <dcterms:created xsi:type="dcterms:W3CDTF">2026-04-06T12:54:22Z</dcterms:created>
  <dcterms:modified xsi:type="dcterms:W3CDTF">2026-09-10T19:48:52Z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0x0101009E0F30E28F43D84881B1E447717B93F8</vt:lpwstr>
  </property>
</Properties>
</file>